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60" r:id="rId3"/>
    <p:sldId id="284" r:id="rId4"/>
    <p:sldId id="258" r:id="rId5"/>
    <p:sldId id="289" r:id="rId6"/>
    <p:sldId id="283" r:id="rId7"/>
    <p:sldId id="285" r:id="rId8"/>
    <p:sldId id="286" r:id="rId9"/>
    <p:sldId id="264" r:id="rId10"/>
    <p:sldId id="266" r:id="rId11"/>
    <p:sldId id="269" r:id="rId12"/>
    <p:sldId id="288" r:id="rId13"/>
    <p:sldId id="270" r:id="rId14"/>
    <p:sldId id="271" r:id="rId15"/>
    <p:sldId id="273" r:id="rId16"/>
    <p:sldId id="291" r:id="rId17"/>
    <p:sldId id="290" r:id="rId18"/>
    <p:sldId id="275" r:id="rId19"/>
    <p:sldId id="276" r:id="rId20"/>
    <p:sldId id="293" r:id="rId21"/>
    <p:sldId id="277" r:id="rId22"/>
    <p:sldId id="278" r:id="rId23"/>
    <p:sldId id="279" r:id="rId24"/>
    <p:sldId id="281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BFF"/>
    <a:srgbClr val="FFCCFF"/>
    <a:srgbClr val="FF3300"/>
    <a:srgbClr val="CC66FF"/>
    <a:srgbClr val="FFFFCC"/>
    <a:srgbClr val="CCECFF"/>
    <a:srgbClr val="C6D5FE"/>
    <a:srgbClr val="CCFFFF"/>
    <a:srgbClr val="00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14" autoAdjust="0"/>
  </p:normalViewPr>
  <p:slideViewPr>
    <p:cSldViewPr>
      <p:cViewPr>
        <p:scale>
          <a:sx n="60" d="100"/>
          <a:sy n="60" d="100"/>
        </p:scale>
        <p:origin x="-163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37683-56EC-4457-9F1F-892DC516AC1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E3122-182D-44EF-8B77-2222CDDDA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122-182D-44EF-8B77-2222CDDDA2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122-182D-44EF-8B77-2222CDDDA2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3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122-182D-44EF-8B77-2222CDDDA2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122-182D-44EF-8B77-2222CDDDA2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 biosphère est l'ensemble des organismes vivants et leurs milieux de vie: les bactéries, les virus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122-182D-44EF-8B77-2222CDDDA2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7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122-182D-44EF-8B77-2222CDDDA2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8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Gondwana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ancient supercontinent that incorporated present-day South America, Africa, Arabia, Madagascar, India, Australia, and Antarctica.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122-182D-44EF-8B77-2222CDDDA2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0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1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1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5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B5479-B8D6-47EF-B942-D592AFC2831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9147-2275-4747-A3D3-E0EB09E21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4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01795"/>
            <a:ext cx="9433048" cy="70747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7704" y="2204862"/>
            <a:ext cx="4794005" cy="83099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fr-FR" sz="4800" b="1" dirty="0" smtClean="0">
                <a:solidFill>
                  <a:srgbClr val="FF3300"/>
                </a:solidFill>
              </a:rPr>
              <a:t>Géologie générale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4716016" y="5445224"/>
            <a:ext cx="4215449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Présentée par: KERBOUA Asma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767" y="-315416"/>
            <a:ext cx="10037594" cy="7543800"/>
          </a:xfrm>
          <a:prstGeom prst="rect">
            <a:avLst/>
          </a:prstGeom>
          <a:noFill/>
          <a:extLst/>
        </p:spPr>
      </p:pic>
      <p:sp>
        <p:nvSpPr>
          <p:cNvPr id="5" name="TextBox 4"/>
          <p:cNvSpPr txBox="1"/>
          <p:nvPr/>
        </p:nvSpPr>
        <p:spPr>
          <a:xfrm>
            <a:off x="-72008" y="913944"/>
            <a:ext cx="9324528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 smtClean="0">
                <a:solidFill>
                  <a:schemeClr val="bg1"/>
                </a:solidFill>
              </a:rPr>
              <a:t>L'étude  </a:t>
            </a:r>
            <a:r>
              <a:rPr lang="fr-FR" sz="2000" b="1" dirty="0">
                <a:solidFill>
                  <a:schemeClr val="bg1"/>
                </a:solidFill>
              </a:rPr>
              <a:t>de 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  forme  </a:t>
            </a:r>
            <a:r>
              <a:rPr lang="fr-FR" sz="2000" b="1" dirty="0">
                <a:solidFill>
                  <a:schemeClr val="bg1"/>
                </a:solidFill>
              </a:rPr>
              <a:t>de  la  Terre  et  celle  de  son 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champ  de  pesanteur</a:t>
            </a:r>
            <a:r>
              <a:rPr lang="fr-FR" sz="2000" b="1" dirty="0">
                <a:solidFill>
                  <a:schemeClr val="bg1"/>
                </a:solidFill>
              </a:rPr>
              <a:t> constituent  </a:t>
            </a:r>
            <a:r>
              <a:rPr lang="fr-FR" sz="2000" b="1" dirty="0">
                <a:solidFill>
                  <a:srgbClr val="00B0F0"/>
                </a:solidFill>
              </a:rPr>
              <a:t>la  géodésie</a:t>
            </a:r>
            <a:r>
              <a:rPr lang="fr-FR" sz="2000" b="1" dirty="0">
                <a:solidFill>
                  <a:schemeClr val="bg1"/>
                </a:solidFill>
              </a:rPr>
              <a:t>. </a:t>
            </a:r>
            <a:endParaRPr lang="fr-FR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solidFill>
                  <a:schemeClr val="bg1"/>
                </a:solidFill>
              </a:rPr>
              <a:t>La </a:t>
            </a:r>
            <a:r>
              <a:rPr lang="fr-FR" sz="2000" b="1" dirty="0">
                <a:solidFill>
                  <a:schemeClr val="bg1"/>
                </a:solidFill>
              </a:rPr>
              <a:t>terre présente une forme </a:t>
            </a:r>
            <a:r>
              <a:rPr lang="fr-FR" sz="2000" b="1" dirty="0" smtClean="0">
                <a:solidFill>
                  <a:srgbClr val="00FFFF"/>
                </a:solidFill>
              </a:rPr>
              <a:t>ellipsoïdale. </a:t>
            </a:r>
            <a:r>
              <a:rPr lang="fr-FR" sz="2000" b="1" dirty="0" smtClean="0">
                <a:solidFill>
                  <a:schemeClr val="bg1"/>
                </a:solidFill>
              </a:rPr>
              <a:t>Elle a </a:t>
            </a:r>
            <a:r>
              <a:rPr lang="fr-FR" sz="2000" b="1" dirty="0">
                <a:solidFill>
                  <a:schemeClr val="bg1"/>
                </a:solidFill>
              </a:rPr>
              <a:t>un diamètre de </a:t>
            </a:r>
            <a:r>
              <a:rPr lang="fr-FR" sz="2000" b="1" dirty="0">
                <a:solidFill>
                  <a:srgbClr val="00B0F0"/>
                </a:solidFill>
              </a:rPr>
              <a:t>12 756 km </a:t>
            </a:r>
            <a:r>
              <a:rPr lang="fr-FR" sz="2000" b="1" dirty="0">
                <a:solidFill>
                  <a:schemeClr val="bg1"/>
                </a:solidFill>
              </a:rPr>
              <a:t>à </a:t>
            </a:r>
            <a:r>
              <a:rPr lang="fr-FR" sz="2000" b="1" dirty="0">
                <a:solidFill>
                  <a:srgbClr val="00B0F0"/>
                </a:solidFill>
              </a:rPr>
              <a:t>l'équateur</a:t>
            </a:r>
            <a:r>
              <a:rPr lang="fr-FR" sz="2000" b="1" dirty="0">
                <a:solidFill>
                  <a:schemeClr val="bg1"/>
                </a:solidFill>
              </a:rPr>
              <a:t> ( </a:t>
            </a:r>
            <a:r>
              <a:rPr lang="fr-FR" sz="2000" b="1" dirty="0">
                <a:solidFill>
                  <a:srgbClr val="FFC000"/>
                </a:solidFill>
              </a:rPr>
              <a:t>12 713 km </a:t>
            </a:r>
            <a:r>
              <a:rPr lang="fr-FR" sz="2000" b="1" dirty="0">
                <a:solidFill>
                  <a:schemeClr val="bg1"/>
                </a:solidFill>
              </a:rPr>
              <a:t>aux </a:t>
            </a:r>
            <a:r>
              <a:rPr lang="fr-FR" sz="2000" b="1" dirty="0">
                <a:solidFill>
                  <a:srgbClr val="FFC000"/>
                </a:solidFill>
              </a:rPr>
              <a:t>pôles</a:t>
            </a:r>
            <a:r>
              <a:rPr lang="fr-FR" sz="2000" b="1" dirty="0">
                <a:solidFill>
                  <a:schemeClr val="bg1"/>
                </a:solidFill>
              </a:rPr>
              <a:t> ), soit </a:t>
            </a:r>
            <a:r>
              <a:rPr lang="fr-FR" sz="2000" b="1" dirty="0">
                <a:solidFill>
                  <a:srgbClr val="92D050"/>
                </a:solidFill>
              </a:rPr>
              <a:t>une circonférence de 40 075 km</a:t>
            </a:r>
            <a:r>
              <a:rPr lang="fr-FR" sz="2000" b="1" dirty="0" smtClean="0">
                <a:solidFill>
                  <a:srgbClr val="92D050"/>
                </a:solidFill>
              </a:rPr>
              <a:t>.</a:t>
            </a:r>
            <a:endParaRPr lang="en-US" sz="2000" dirty="0">
              <a:solidFill>
                <a:srgbClr val="00FFFF"/>
              </a:solidFill>
            </a:endParaRPr>
          </a:p>
        </p:txBody>
      </p:sp>
      <p:pic>
        <p:nvPicPr>
          <p:cNvPr id="6" name="Picture 2" descr="C:\Users\Administrator\Desktop\planat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36" y="3084104"/>
            <a:ext cx="6003389" cy="3441240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  <a:extLst/>
        </p:spPr>
      </p:pic>
      <p:sp>
        <p:nvSpPr>
          <p:cNvPr id="7" name="Rectangle 6"/>
          <p:cNvSpPr/>
          <p:nvPr/>
        </p:nvSpPr>
        <p:spPr>
          <a:xfrm>
            <a:off x="3059832" y="117793"/>
            <a:ext cx="2575000" cy="430887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</a:rPr>
              <a:t>La forme de la Terre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448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1349556388_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255" y="-342900"/>
            <a:ext cx="10037594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546" y="188640"/>
            <a:ext cx="8768934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FFFF00"/>
                </a:solidFill>
              </a:rPr>
              <a:t>Qu'est-ce que c'est la Pangée</a:t>
            </a:r>
            <a:r>
              <a:rPr lang="fr-FR" sz="2000" b="1" dirty="0" smtClean="0">
                <a:solidFill>
                  <a:srgbClr val="FFFF00"/>
                </a:solidFill>
              </a:rPr>
              <a:t>? </a:t>
            </a:r>
            <a:r>
              <a:rPr lang="fr-FR" sz="2000" b="1" dirty="0" smtClean="0">
                <a:solidFill>
                  <a:schemeClr val="bg1"/>
                </a:solidFill>
              </a:rPr>
              <a:t>La</a:t>
            </a:r>
            <a:r>
              <a:rPr lang="fr-FR" sz="2000" b="1" dirty="0">
                <a:solidFill>
                  <a:schemeClr val="bg1"/>
                </a:solidFill>
              </a:rPr>
              <a:t> Pangée était un </a:t>
            </a:r>
            <a:r>
              <a:rPr lang="fr-FR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supercontinent</a:t>
            </a:r>
            <a:r>
              <a:rPr lang="fr-FR" sz="2000" b="1" dirty="0">
                <a:solidFill>
                  <a:schemeClr val="bg1"/>
                </a:solidFill>
              </a:rPr>
              <a:t>, qui était formé de tous les continents: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Eurasie, Inde, Afrique, Amérique du Nord, Amérique du Sud, Antarctique, et Australie</a:t>
            </a:r>
            <a:r>
              <a:rPr lang="fr-FR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>
                <a:solidFill>
                  <a:srgbClr val="FFFF00"/>
                </a:solidFill>
              </a:rPr>
              <a:t>La Pangée </a:t>
            </a:r>
            <a:r>
              <a:rPr lang="fr-FR" sz="2000" b="1" dirty="0">
                <a:solidFill>
                  <a:schemeClr val="bg1"/>
                </a:solidFill>
              </a:rPr>
              <a:t>était </a:t>
            </a:r>
            <a:r>
              <a:rPr lang="fr-FR" sz="2000" b="1" dirty="0">
                <a:solidFill>
                  <a:srgbClr val="FFFFCC"/>
                </a:solidFill>
              </a:rPr>
              <a:t>le troisième </a:t>
            </a:r>
            <a:r>
              <a:rPr lang="fr-FR" sz="2000" b="1" dirty="0">
                <a:solidFill>
                  <a:schemeClr val="bg1"/>
                </a:solidFill>
              </a:rPr>
              <a:t>supercontinent connait des humains. Avant la Pangée, il y avait le </a:t>
            </a:r>
            <a:r>
              <a:rPr lang="fr-FR" sz="2000" b="1" dirty="0" smtClean="0">
                <a:solidFill>
                  <a:srgbClr val="92D050"/>
                </a:solidFill>
              </a:rPr>
              <a:t>Gondwana</a:t>
            </a:r>
            <a:r>
              <a:rPr lang="fr-FR" sz="2000" b="1" dirty="0">
                <a:solidFill>
                  <a:schemeClr val="bg1"/>
                </a:solidFill>
              </a:rPr>
              <a:t> et la </a:t>
            </a:r>
            <a:r>
              <a:rPr lang="fr-F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Laurasie</a:t>
            </a:r>
            <a:r>
              <a:rPr lang="fr-FR" sz="2000" b="1" dirty="0" smtClean="0">
                <a:solidFill>
                  <a:schemeClr val="bg1"/>
                </a:solidFill>
              </a:rPr>
              <a:t>. La </a:t>
            </a:r>
            <a:r>
              <a:rPr lang="fr-FR" sz="2000" b="1" dirty="0">
                <a:solidFill>
                  <a:schemeClr val="bg1"/>
                </a:solidFill>
              </a:rPr>
              <a:t>Pangée était formé par le collision de Laurasie et Gondwana.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istrator\Desktop\slide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" y="3284984"/>
            <a:ext cx="4536504" cy="35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.pang.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06089"/>
            <a:ext cx="440814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255" y="-342900"/>
            <a:ext cx="10037594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UNA\Desktop\img-16-small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" y="-11287"/>
            <a:ext cx="5532120" cy="688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80" y="-87186"/>
            <a:ext cx="9400300" cy="70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5637" y="2795244"/>
            <a:ext cx="631298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La structure interne de la </a:t>
            </a:r>
            <a:r>
              <a:rPr lang="fr-FR" sz="3600" b="1" dirty="0" smtClean="0">
                <a:solidFill>
                  <a:srgbClr val="FFFF00"/>
                </a:solidFill>
              </a:rPr>
              <a:t>Terre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" y="-9448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887" y="535311"/>
            <a:ext cx="896448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 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structure interne de la Terre est répartie en plusieurs enveloppes successives, dont les principales sont </a:t>
            </a:r>
            <a:r>
              <a:rPr lang="fr-FR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 croûte terrestre</a:t>
            </a:r>
            <a:r>
              <a:rPr lang="fr-FR" sz="2400" b="1" dirty="0">
                <a:solidFill>
                  <a:srgbClr val="FFC000"/>
                </a:solidFill>
              </a:rPr>
              <a:t>, le manteau 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et</a:t>
            </a:r>
            <a:r>
              <a:rPr lang="fr-FR" sz="2400" b="1" dirty="0">
                <a:solidFill>
                  <a:srgbClr val="FFC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le</a:t>
            </a:r>
            <a:r>
              <a:rPr lang="fr-FR" sz="2400" b="1" dirty="0">
                <a:solidFill>
                  <a:srgbClr val="FFC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noyau</a:t>
            </a:r>
            <a:r>
              <a:rPr lang="fr-FR" sz="2400" b="1" dirty="0">
                <a:solidFill>
                  <a:srgbClr val="FFC000"/>
                </a:solidFill>
              </a:rPr>
              <a:t>. </a:t>
            </a:r>
            <a:endParaRPr lang="fr-FR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Administrator\Desktop\terre-interieur-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74" y="1700808"/>
            <a:ext cx="5937209" cy="49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5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89" y="-338061"/>
            <a:ext cx="10068608" cy="75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591" y="-27384"/>
            <a:ext cx="8889948" cy="44935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fr-FR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La croûte terrestre</a:t>
            </a:r>
          </a:p>
          <a:p>
            <a:pPr algn="just"/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Il existe deux types</a:t>
            </a:r>
            <a:r>
              <a:rPr lang="fr-FR" sz="2200" b="1" dirty="0" smtClean="0">
                <a:solidFill>
                  <a:schemeClr val="bg1"/>
                </a:solidFill>
              </a:rPr>
              <a:t>:</a:t>
            </a:r>
            <a:r>
              <a:rPr lang="fr-FR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rgbClr val="FFC000"/>
                </a:solidFill>
              </a:rPr>
              <a:t>croûte continentale </a:t>
            </a: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</a:rPr>
              <a:t>et</a:t>
            </a:r>
            <a:r>
              <a:rPr lang="fr-FR" sz="2200" b="1" dirty="0" smtClean="0">
                <a:solidFill>
                  <a:srgbClr val="FFC000"/>
                </a:solidFill>
              </a:rPr>
              <a:t> </a:t>
            </a:r>
            <a:r>
              <a:rPr lang="fr-FR" sz="2200" b="1" dirty="0" smtClean="0">
                <a:solidFill>
                  <a:srgbClr val="00B0F0"/>
                </a:solidFill>
              </a:rPr>
              <a:t> croûte océanique. </a:t>
            </a:r>
            <a:endParaRPr lang="fr-FR" sz="2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fr-FR" sz="2200" b="1" dirty="0" smtClean="0">
              <a:solidFill>
                <a:srgbClr val="FFC000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fr-FR" sz="2200" b="1" dirty="0" smtClean="0">
                <a:solidFill>
                  <a:srgbClr val="FFC000"/>
                </a:solidFill>
              </a:rPr>
              <a:t>La croûte </a:t>
            </a:r>
            <a:r>
              <a:rPr lang="fr-FR" sz="2200" b="1" dirty="0">
                <a:solidFill>
                  <a:srgbClr val="FFC000"/>
                </a:solidFill>
              </a:rPr>
              <a:t>continentale 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forme, comme son nom l'indique, </a:t>
            </a:r>
            <a:r>
              <a:rPr lang="fr-FR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les</a:t>
            </a:r>
            <a:r>
              <a:rPr lang="fr-FR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 continents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Elle est essentiellement de nature </a:t>
            </a:r>
            <a:r>
              <a:rPr lang="fr-FR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granitique 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et présente une épaisseur moyenne de </a:t>
            </a:r>
            <a:r>
              <a:rPr lang="fr-FR" sz="2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30 km 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;</a:t>
            </a:r>
          </a:p>
          <a:p>
            <a:pPr marL="342900" indent="-342900" algn="just">
              <a:buFont typeface="Arial" charset="0"/>
              <a:buChar char="•"/>
            </a:pPr>
            <a:endParaRPr lang="fr-FR" sz="2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lvl="0" indent="-342900" algn="just">
              <a:buFont typeface="Arial" charset="0"/>
              <a:buChar char="•"/>
            </a:pPr>
            <a:r>
              <a:rPr lang="fr-FR" sz="2200" b="1" dirty="0" smtClean="0">
                <a:solidFill>
                  <a:srgbClr val="00B0F0"/>
                </a:solidFill>
              </a:rPr>
              <a:t>la</a:t>
            </a:r>
            <a:r>
              <a:rPr lang="fr-FR" sz="2200" b="1" dirty="0">
                <a:solidFill>
                  <a:srgbClr val="00B0F0"/>
                </a:solidFill>
              </a:rPr>
              <a:t>  croûte océanique 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se trouve sous </a:t>
            </a:r>
            <a:r>
              <a:rPr lang="fr-FR" sz="2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les océans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Elle se compose pour sa part de roches </a:t>
            </a: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basaltiques 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et affiche une épaisseur moyenne de </a:t>
            </a: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 km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fr-FR" sz="2200" b="1" dirty="0">
                <a:solidFill>
                  <a:srgbClr val="92D050"/>
                </a:solidFill>
              </a:rPr>
              <a:t>Sa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>
                <a:solidFill>
                  <a:srgbClr val="92D050"/>
                </a:solidFill>
              </a:rPr>
              <a:t>densité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est également plus élevée (</a:t>
            </a:r>
            <a:r>
              <a:rPr lang="fr-FR" sz="2200" b="1" dirty="0">
                <a:solidFill>
                  <a:srgbClr val="92D050"/>
                </a:solidFill>
              </a:rPr>
              <a:t>2,9 contre 2,7 pour la croûte continentale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).</a:t>
            </a:r>
          </a:p>
          <a:p>
            <a:pPr marL="342900" lvl="0" indent="-342900" algn="just">
              <a:buFont typeface="Arial" charset="0"/>
              <a:buChar char="•"/>
            </a:pP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Elle est générée au niveau des  </a:t>
            </a:r>
            <a:r>
              <a:rPr lang="fr-FR" sz="2200" b="1" dirty="0" smtClean="0">
                <a:solidFill>
                  <a:srgbClr val="FFCCFF"/>
                </a:solidFill>
              </a:rPr>
              <a:t>dorsales océaniques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ou  </a:t>
            </a:r>
            <a:r>
              <a:rPr lang="fr-FR" sz="2200" b="1" dirty="0" smtClean="0">
                <a:solidFill>
                  <a:srgbClr val="FFCCFF"/>
                </a:solidFill>
              </a:rPr>
              <a:t>rides médio-océanique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en-US" sz="2200" dirty="0"/>
          </a:p>
        </p:txBody>
      </p:sp>
      <p:pic>
        <p:nvPicPr>
          <p:cNvPr id="1026" name="Picture 2" descr="C:\Users\LUNA\Desktop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1" y="4466154"/>
            <a:ext cx="48768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UNA\Desktop\schema_B_11_p4_4_300.gi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02" y="4221088"/>
            <a:ext cx="3950018" cy="24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84168" y="6358333"/>
            <a:ext cx="2113464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CCFF"/>
                </a:solidFill>
              </a:rPr>
              <a:t>dorsales océaniques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24876" y="5589240"/>
            <a:ext cx="0" cy="769093"/>
          </a:xfrm>
          <a:prstGeom prst="straightConnector1">
            <a:avLst/>
          </a:prstGeom>
          <a:ln w="76200">
            <a:solidFill>
              <a:srgbClr val="37CB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2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89" y="-338061"/>
            <a:ext cx="10068608" cy="75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UNA\Desktop\BasaltUSG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023" y="1325072"/>
            <a:ext cx="4563999" cy="330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UNA\Desktop\granitesalin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21032"/>
            <a:ext cx="432954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176" y="4845381"/>
            <a:ext cx="212265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CC9900"/>
                </a:solidFill>
              </a:rPr>
              <a:t>Le granite</a:t>
            </a:r>
            <a:endParaRPr lang="en-US" sz="2800" b="1" dirty="0">
              <a:solidFill>
                <a:srgbClr val="CC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99401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FFFF"/>
                </a:solidFill>
              </a:rPr>
              <a:t>Le basalte</a:t>
            </a:r>
            <a:endParaRPr lang="en-US" sz="28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89" y="-338061"/>
            <a:ext cx="10068608" cy="75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8676456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200" b="1" dirty="0" smtClean="0">
                <a:solidFill>
                  <a:srgbClr val="00FFFF"/>
                </a:solidFill>
              </a:rPr>
              <a:t>Les</a:t>
            </a:r>
            <a:r>
              <a:rPr lang="fr-FR" sz="2200" b="1" dirty="0">
                <a:solidFill>
                  <a:srgbClr val="00FFFF"/>
                </a:solidFill>
              </a:rPr>
              <a:t> dorsales </a:t>
            </a:r>
            <a:r>
              <a:rPr lang="fr-FR" sz="2200" b="1" dirty="0" smtClean="0">
                <a:solidFill>
                  <a:srgbClr val="00FFFF"/>
                </a:solidFill>
              </a:rPr>
              <a:t>océaniques:</a:t>
            </a:r>
            <a:r>
              <a:rPr lang="fr-FR" sz="2200" b="1" dirty="0">
                <a:solidFill>
                  <a:schemeClr val="bg1"/>
                </a:solidFill>
              </a:rPr>
              <a:t> 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</a:rPr>
              <a:t>sont des chaînes de montagnes sous-marines de </a:t>
            </a:r>
            <a:r>
              <a:rPr lang="fr-FR" sz="2200" b="1" dirty="0">
                <a:solidFill>
                  <a:srgbClr val="92D050"/>
                </a:solidFill>
              </a:rPr>
              <a:t>1.000</a:t>
            </a:r>
            <a:r>
              <a:rPr lang="fr-FR" sz="2200" b="1" dirty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</a:rPr>
              <a:t>à</a:t>
            </a:r>
            <a:r>
              <a:rPr lang="fr-FR" sz="2200" b="1" dirty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2.000</a:t>
            </a:r>
            <a:r>
              <a:rPr lang="fr-FR" sz="2200" b="1" dirty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km</a:t>
            </a:r>
            <a:r>
              <a:rPr lang="fr-FR" sz="2200" b="1" dirty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</a:rPr>
              <a:t>de largeur qui se sont formées le long des zones de</a:t>
            </a:r>
            <a:r>
              <a:rPr lang="fr-FR" sz="2200" b="1" dirty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divergence des plaques tectoniques</a:t>
            </a:r>
            <a:r>
              <a:rPr lang="fr-FR" sz="2200" b="1" dirty="0" smtClean="0">
                <a:solidFill>
                  <a:srgbClr val="FFC000"/>
                </a:solidFill>
              </a:rPr>
              <a:t>. </a:t>
            </a: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</a:rPr>
              <a:t>Elles 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</a:rPr>
              <a:t>s'étendent sur une longueur totale de plus de</a:t>
            </a:r>
            <a:r>
              <a:rPr lang="fr-FR" sz="2200" b="1" dirty="0">
                <a:solidFill>
                  <a:schemeClr val="bg1"/>
                </a:solidFill>
              </a:rPr>
              <a:t> </a:t>
            </a:r>
            <a:r>
              <a:rPr lang="fr-FR" sz="2200" b="1" dirty="0">
                <a:solidFill>
                  <a:srgbClr val="00FFFF"/>
                </a:solidFill>
              </a:rPr>
              <a:t>64.000</a:t>
            </a:r>
            <a:r>
              <a:rPr lang="fr-FR" sz="2200" b="1" dirty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srgbClr val="00FFFF"/>
                </a:solidFill>
              </a:rPr>
              <a:t>km</a:t>
            </a:r>
            <a:r>
              <a:rPr lang="fr-FR" sz="2200" b="1" dirty="0">
                <a:solidFill>
                  <a:srgbClr val="FFC000"/>
                </a:solidFill>
              </a:rPr>
              <a:t>.</a:t>
            </a:r>
            <a:endParaRPr lang="en-US" sz="2200" b="1" dirty="0">
              <a:solidFill>
                <a:srgbClr val="FFC000"/>
              </a:solidFill>
            </a:endParaRPr>
          </a:p>
        </p:txBody>
      </p:sp>
      <p:pic>
        <p:nvPicPr>
          <p:cNvPr id="10" name="Picture 2" descr="C:\Users\Administrator\Desktop\1100517-Expansion_des_fonds_océaniqu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3"/>
            <a:ext cx="6221492" cy="388843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5" y="5542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32656"/>
            <a:ext cx="73964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</a:rPr>
              <a:t>Composition chimique </a:t>
            </a:r>
            <a:r>
              <a:rPr lang="fr-FR" sz="2800" b="1" dirty="0">
                <a:solidFill>
                  <a:srgbClr val="FF0000"/>
                </a:solidFill>
              </a:rPr>
              <a:t>de la croûte </a:t>
            </a:r>
            <a:r>
              <a:rPr lang="fr-FR" sz="2800" b="1" dirty="0" smtClean="0">
                <a:solidFill>
                  <a:srgbClr val="FF0000"/>
                </a:solidFill>
              </a:rPr>
              <a:t>terrestre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4" y="1772816"/>
            <a:ext cx="7560480" cy="49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5" y="1103980"/>
            <a:ext cx="819121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Huit éléments constituent à eux seuls près de </a:t>
            </a:r>
            <a:r>
              <a:rPr lang="fr-FR" sz="2000" b="1" dirty="0">
                <a:solidFill>
                  <a:srgbClr val="FFC000"/>
                </a:solidFill>
              </a:rPr>
              <a:t>99 % </a:t>
            </a:r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 la masse de la </a:t>
            </a:r>
            <a:r>
              <a:rPr lang="fr-FR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croûte.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89" y="-338061"/>
            <a:ext cx="10068608" cy="75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465" y="160329"/>
            <a:ext cx="8892480" cy="21125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 smtClean="0">
                <a:solidFill>
                  <a:srgbClr val="FFC000"/>
                </a:solidFill>
              </a:rPr>
              <a:t>2. Le</a:t>
            </a:r>
            <a:r>
              <a:rPr lang="fr-FR" sz="2200" b="1" dirty="0">
                <a:solidFill>
                  <a:srgbClr val="FFC000"/>
                </a:solidFill>
              </a:rPr>
              <a:t> </a:t>
            </a:r>
            <a:r>
              <a:rPr lang="fr-FR" sz="2200" b="1" dirty="0" smtClean="0">
                <a:solidFill>
                  <a:srgbClr val="FFC000"/>
                </a:solidFill>
              </a:rPr>
              <a:t>manteau </a:t>
            </a:r>
            <a:r>
              <a:rPr lang="fr-FR" sz="2200" b="1" dirty="0">
                <a:solidFill>
                  <a:srgbClr val="FFC000"/>
                </a:solidFill>
              </a:rPr>
              <a:t>terrestre </a:t>
            </a:r>
            <a:r>
              <a:rPr lang="fr-FR" sz="2200" b="1" dirty="0" smtClean="0">
                <a:solidFill>
                  <a:srgbClr val="FFC000"/>
                </a:solidFill>
              </a:rPr>
              <a:t>:</a:t>
            </a:r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 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</a:rPr>
              <a:t>correspond à la partie du globe terrestre située entre la </a:t>
            </a:r>
            <a:r>
              <a:rPr lang="fr-FR" sz="2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croûte </a:t>
            </a:r>
            <a:r>
              <a:rPr lang="fr-FR" sz="2200" b="1" dirty="0">
                <a:solidFill>
                  <a:schemeClr val="bg2"/>
                </a:solidFill>
              </a:rPr>
              <a:t>et </a:t>
            </a:r>
            <a:r>
              <a:rPr lang="fr-FR" sz="2200" b="1" dirty="0">
                <a:solidFill>
                  <a:srgbClr val="FF0000"/>
                </a:solidFill>
              </a:rPr>
              <a:t>le noyau</a:t>
            </a:r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</a:rPr>
              <a:t>Il s'étend donc entre </a:t>
            </a:r>
            <a:r>
              <a:rPr lang="fr-FR" sz="2200" b="1" dirty="0">
                <a:solidFill>
                  <a:srgbClr val="FFC000"/>
                </a:solidFill>
              </a:rPr>
              <a:t>5 à 30 km </a:t>
            </a:r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(selon la nature de la  croûte terrestre</a:t>
            </a:r>
            <a:r>
              <a:rPr lang="fr-F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continentale ou océanique) 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</a:rPr>
              <a:t>et</a:t>
            </a:r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>
                <a:solidFill>
                  <a:srgbClr val="FFC000"/>
                </a:solidFill>
              </a:rPr>
              <a:t>2.885 km 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</a:rPr>
              <a:t>profondeur</a:t>
            </a:r>
            <a:r>
              <a:rPr lang="fr-FR" sz="2200" b="1" dirty="0" smtClean="0">
                <a:solidFill>
                  <a:srgbClr val="FFC000"/>
                </a:solidFill>
              </a:rPr>
              <a:t>, </a:t>
            </a: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</a:rPr>
              <a:t>formé essentiellement de </a:t>
            </a:r>
            <a:r>
              <a:rPr lang="fr-FR" sz="2200" b="1" dirty="0" smtClean="0">
                <a:solidFill>
                  <a:srgbClr val="00B050"/>
                </a:solidFill>
              </a:rPr>
              <a:t>péridotites</a:t>
            </a:r>
            <a:r>
              <a:rPr lang="en-US" sz="2400" dirty="0" smtClean="0"/>
              <a:t>.</a:t>
            </a:r>
            <a:r>
              <a:rPr lang="fr-FR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LUNA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28" y="2611502"/>
            <a:ext cx="7127354" cy="40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933" y="604426"/>
            <a:ext cx="9006571" cy="16004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fr-FR" sz="2400" b="1" dirty="0" smtClean="0">
                <a:solidFill>
                  <a:srgbClr val="00B0F0"/>
                </a:solidFill>
              </a:rPr>
              <a:t>Le </a:t>
            </a:r>
            <a:r>
              <a:rPr lang="fr-FR" sz="2400" b="1" dirty="0" err="1">
                <a:solidFill>
                  <a:srgbClr val="00B0F0"/>
                </a:solidFill>
              </a:rPr>
              <a:t>Big</a:t>
            </a:r>
            <a:r>
              <a:rPr lang="fr-FR" sz="2400" b="1" dirty="0">
                <a:solidFill>
                  <a:srgbClr val="00B0F0"/>
                </a:solidFill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</a:rPr>
              <a:t>Bang</a:t>
            </a:r>
          </a:p>
          <a:p>
            <a:pPr fontAlgn="base"/>
            <a:endParaRPr lang="fr-FR" sz="2000" b="1" dirty="0">
              <a:solidFill>
                <a:srgbClr val="FFC000"/>
              </a:solidFill>
            </a:endParaRPr>
          </a:p>
          <a:p>
            <a:pPr fontAlgn="base"/>
            <a:r>
              <a:rPr lang="fr-FR" b="1" dirty="0">
                <a:solidFill>
                  <a:srgbClr val="FFFF00"/>
                </a:solidFill>
              </a:rPr>
              <a:t>Il y a plus de </a:t>
            </a:r>
            <a:r>
              <a:rPr lang="fr-FR" b="1" dirty="0">
                <a:solidFill>
                  <a:srgbClr val="CCFFFF"/>
                </a:solidFill>
              </a:rPr>
              <a:t>15 milliards d'années</a:t>
            </a:r>
            <a:r>
              <a:rPr lang="fr-FR" b="1" dirty="0">
                <a:solidFill>
                  <a:srgbClr val="FFFF00"/>
                </a:solidFill>
              </a:rPr>
              <a:t>, la matière de l'univers était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extrêmement condensée </a:t>
            </a:r>
            <a:r>
              <a:rPr lang="fr-FR" b="1" dirty="0">
                <a:solidFill>
                  <a:srgbClr val="FFFF00"/>
                </a:solidFill>
              </a:rPr>
              <a:t>et </a:t>
            </a:r>
            <a:r>
              <a:rPr lang="fr-FR" b="1" dirty="0">
                <a:solidFill>
                  <a:srgbClr val="FF3300"/>
                </a:solidFill>
              </a:rPr>
              <a:t>très </a:t>
            </a:r>
            <a:r>
              <a:rPr lang="fr-FR" b="1" dirty="0" smtClean="0">
                <a:solidFill>
                  <a:srgbClr val="FF3300"/>
                </a:solidFill>
              </a:rPr>
              <a:t>chaude</a:t>
            </a:r>
            <a:r>
              <a:rPr lang="fr-FR" b="1" dirty="0" smtClean="0">
                <a:solidFill>
                  <a:srgbClr val="FFFF00"/>
                </a:solidFill>
              </a:rPr>
              <a:t>. Une </a:t>
            </a:r>
            <a:r>
              <a:rPr lang="fr-FR" b="1" dirty="0">
                <a:solidFill>
                  <a:srgbClr val="FFFF00"/>
                </a:solidFill>
              </a:rPr>
              <a:t>gigantesque </a:t>
            </a:r>
            <a:r>
              <a:rPr lang="fr-FR" b="1" dirty="0">
                <a:solidFill>
                  <a:srgbClr val="FF3300"/>
                </a:solidFill>
              </a:rPr>
              <a:t>explosion</a:t>
            </a:r>
            <a:r>
              <a:rPr lang="fr-FR" b="1" dirty="0">
                <a:solidFill>
                  <a:srgbClr val="FFFF00"/>
                </a:solidFill>
              </a:rPr>
              <a:t> a provoqué la </a:t>
            </a:r>
            <a:r>
              <a:rPr lang="fr-FR" b="1" dirty="0">
                <a:solidFill>
                  <a:srgbClr val="CCECFF"/>
                </a:solidFill>
              </a:rPr>
              <a:t>dissociation</a:t>
            </a:r>
            <a:r>
              <a:rPr lang="fr-FR" b="1" dirty="0">
                <a:solidFill>
                  <a:srgbClr val="FFFF00"/>
                </a:solidFill>
              </a:rPr>
              <a:t> de cette matière. On a baptisé cette "explosion" </a:t>
            </a:r>
            <a:r>
              <a:rPr lang="fr-FR" b="1" dirty="0">
                <a:solidFill>
                  <a:srgbClr val="CCFFFF"/>
                </a:solidFill>
              </a:rPr>
              <a:t>le </a:t>
            </a:r>
            <a:r>
              <a:rPr lang="fr-FR" b="1" dirty="0" err="1">
                <a:solidFill>
                  <a:srgbClr val="CCFFFF"/>
                </a:solidFill>
              </a:rPr>
              <a:t>Big</a:t>
            </a:r>
            <a:r>
              <a:rPr lang="fr-FR" b="1" dirty="0">
                <a:solidFill>
                  <a:srgbClr val="CCFFFF"/>
                </a:solidFill>
              </a:rPr>
              <a:t> Bang</a:t>
            </a:r>
            <a:r>
              <a:rPr lang="fr-FR" b="1" dirty="0" smtClean="0">
                <a:solidFill>
                  <a:srgbClr val="CCFFFF"/>
                </a:solidFill>
              </a:rPr>
              <a:t>.</a:t>
            </a:r>
            <a:endParaRPr lang="fr-FR" b="1" dirty="0">
              <a:solidFill>
                <a:srgbClr val="CCFFFF"/>
              </a:solidFill>
            </a:endParaRPr>
          </a:p>
        </p:txBody>
      </p:sp>
      <p:pic>
        <p:nvPicPr>
          <p:cNvPr id="1027" name="Picture 3" descr="C:\Users\Administrator\Desktop\naissance-terr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09" y="2205272"/>
            <a:ext cx="36720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660" y="5984005"/>
            <a:ext cx="873182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fr-FR" b="1" dirty="0" err="1">
                <a:solidFill>
                  <a:srgbClr val="CCFFFF"/>
                </a:solidFill>
              </a:rPr>
              <a:t>Big</a:t>
            </a:r>
            <a:r>
              <a:rPr lang="fr-FR" b="1" dirty="0">
                <a:solidFill>
                  <a:srgbClr val="CCFFFF"/>
                </a:solidFill>
              </a:rPr>
              <a:t> Bang, </a:t>
            </a:r>
            <a:r>
              <a:rPr lang="fr-FR" b="1" dirty="0">
                <a:solidFill>
                  <a:srgbClr val="FFFF00"/>
                </a:solidFill>
              </a:rPr>
              <a:t>un mot qui exprime une </a:t>
            </a:r>
            <a:r>
              <a:rPr lang="fr-FR" b="1" dirty="0">
                <a:solidFill>
                  <a:srgbClr val="FF0000"/>
                </a:solidFill>
              </a:rPr>
              <a:t>explosion</a:t>
            </a:r>
            <a:r>
              <a:rPr lang="fr-FR" b="1" dirty="0">
                <a:solidFill>
                  <a:srgbClr val="FFFF00"/>
                </a:solidFill>
              </a:rPr>
              <a:t>, un </a:t>
            </a:r>
            <a:r>
              <a:rPr lang="fr-FR" b="1" dirty="0">
                <a:solidFill>
                  <a:srgbClr val="FF5050"/>
                </a:solidFill>
              </a:rPr>
              <a:t>cataclysme</a:t>
            </a:r>
            <a:r>
              <a:rPr lang="fr-FR" b="1" dirty="0">
                <a:solidFill>
                  <a:srgbClr val="FFFF00"/>
                </a:solidFill>
              </a:rPr>
              <a:t> qui serait à l'origine de la naissance de la Terre mais également de l'ensemble de notre </a:t>
            </a:r>
            <a:r>
              <a:rPr lang="fr-FR" b="1" dirty="0">
                <a:solidFill>
                  <a:srgbClr val="FF0000"/>
                </a:solidFill>
              </a:rPr>
              <a:t>système solaire</a:t>
            </a:r>
            <a:r>
              <a:rPr lang="fr-FR" b="1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18217" y="25460"/>
            <a:ext cx="3321935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3300"/>
                </a:solidFill>
              </a:rPr>
              <a:t>Naissance de la Terre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46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Desktop\1349556388_sp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89" y="-338061"/>
            <a:ext cx="10068608" cy="75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28553" y="-171400"/>
            <a:ext cx="9396536" cy="41025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Le 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manteau, pourtant  solide, est animé de </a:t>
            </a:r>
            <a:r>
              <a:rPr lang="fr-FR" sz="2200" b="1" dirty="0">
                <a:solidFill>
                  <a:srgbClr val="FF0000"/>
                </a:solidFill>
                <a:cs typeface="Arial" pitchFamily="34" charset="0"/>
              </a:rPr>
              <a:t>courants de  convection </a:t>
            </a:r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cs typeface="Arial" pitchFamily="34" charset="0"/>
              </a:rPr>
              <a:t> 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qui évacuent la chaleur et qui sont responsables des  déplacements des plaques tectoniques.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cs typeface="Arial" pitchFamily="34" charset="0"/>
              </a:rPr>
              <a:t> </a:t>
            </a:r>
            <a:r>
              <a:rPr lang="fr-FR" sz="2200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Il est séparé de la </a:t>
            </a:r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cs typeface="Arial" pitchFamily="34" charset="0"/>
              </a:rPr>
              <a:t> </a:t>
            </a:r>
            <a:r>
              <a:rPr lang="fr-FR" sz="2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croûte terrestre </a:t>
            </a:r>
            <a:r>
              <a:rPr lang="fr-FR" sz="2200" b="1" dirty="0">
                <a:solidFill>
                  <a:schemeClr val="bg1"/>
                </a:solidFill>
                <a:cs typeface="Arial" pitchFamily="34" charset="0"/>
              </a:rPr>
              <a:t>par</a:t>
            </a:r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cs typeface="Arial" pitchFamily="34" charset="0"/>
              </a:rPr>
              <a:t> </a:t>
            </a:r>
            <a:r>
              <a:rPr lang="fr-FR" sz="2200" b="1" dirty="0">
                <a:solidFill>
                  <a:srgbClr val="92D050"/>
                </a:solidFill>
                <a:cs typeface="Arial" pitchFamily="34" charset="0"/>
              </a:rPr>
              <a:t>la  discontinuité de </a:t>
            </a:r>
            <a:r>
              <a:rPr lang="fr-FR" sz="2200" b="1" dirty="0" err="1">
                <a:solidFill>
                  <a:srgbClr val="92D050"/>
                </a:solidFill>
                <a:cs typeface="Arial" pitchFamily="34" charset="0"/>
              </a:rPr>
              <a:t>mohorovicic</a:t>
            </a:r>
            <a:r>
              <a:rPr lang="fr-FR" sz="2200" b="1" dirty="0">
                <a:solidFill>
                  <a:srgbClr val="92D050"/>
                </a:solidFill>
                <a:cs typeface="Arial" pitchFamily="34" charset="0"/>
              </a:rPr>
              <a:t>  (ou </a:t>
            </a:r>
            <a:r>
              <a:rPr lang="fr-FR" sz="2200" b="1" dirty="0" err="1">
                <a:solidFill>
                  <a:srgbClr val="92D050"/>
                </a:solidFill>
                <a:cs typeface="Arial" pitchFamily="34" charset="0"/>
              </a:rPr>
              <a:t>Moho</a:t>
            </a:r>
            <a:r>
              <a:rPr lang="fr-FR" sz="2200" b="1" dirty="0">
                <a:solidFill>
                  <a:srgbClr val="92D050"/>
                </a:solidFill>
                <a:cs typeface="Arial" pitchFamily="34" charset="0"/>
              </a:rPr>
              <a:t>),</a:t>
            </a:r>
            <a:r>
              <a:rPr lang="fr-FR" sz="2200" b="1" dirty="0">
                <a:solidFill>
                  <a:srgbClr val="FF99FF"/>
                </a:solidFill>
                <a:cs typeface="Arial" pitchFamily="34" charset="0"/>
              </a:rPr>
              <a:t> </a:t>
            </a:r>
            <a:r>
              <a:rPr lang="fr-FR" sz="2200" b="1" dirty="0">
                <a:solidFill>
                  <a:schemeClr val="bg1"/>
                </a:solidFill>
                <a:cs typeface="Arial" pitchFamily="34" charset="0"/>
              </a:rPr>
              <a:t>et du</a:t>
            </a:r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cs typeface="Arial" pitchFamily="34" charset="0"/>
              </a:rPr>
              <a:t>  </a:t>
            </a:r>
            <a:r>
              <a:rPr lang="fr-FR" sz="2200" b="1" dirty="0">
                <a:solidFill>
                  <a:srgbClr val="FF0000"/>
                </a:solidFill>
                <a:cs typeface="Arial" pitchFamily="34" charset="0"/>
              </a:rPr>
              <a:t>noyau</a:t>
            </a:r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cs typeface="Arial" pitchFamily="34" charset="0"/>
              </a:rPr>
              <a:t> </a:t>
            </a:r>
            <a:r>
              <a:rPr lang="fr-FR" sz="2200" b="1" dirty="0">
                <a:solidFill>
                  <a:srgbClr val="FF3300"/>
                </a:solidFill>
                <a:cs typeface="Arial" pitchFamily="34" charset="0"/>
              </a:rPr>
              <a:t>terrestre</a:t>
            </a:r>
            <a:r>
              <a:rPr lang="fr-FR" sz="2200" b="1" dirty="0">
                <a:solidFill>
                  <a:schemeClr val="bg1"/>
                </a:solidFill>
                <a:cs typeface="Arial" pitchFamily="34" charset="0"/>
              </a:rPr>
              <a:t>  par </a:t>
            </a:r>
            <a:r>
              <a:rPr lang="fr-FR" sz="2200" b="1" dirty="0">
                <a:solidFill>
                  <a:srgbClr val="00B050"/>
                </a:solidFill>
                <a:cs typeface="Arial" pitchFamily="34" charset="0"/>
              </a:rPr>
              <a:t>la  discontinuité de Gutenberg.</a:t>
            </a:r>
          </a:p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chemeClr val="accent6"/>
                </a:solidFill>
                <a:cs typeface="Arial" pitchFamily="34" charset="0"/>
              </a:rPr>
              <a:t>Le manteau terrestre </a:t>
            </a:r>
            <a:r>
              <a:rPr lang="fr-FR" sz="2200" b="1" dirty="0">
                <a:solidFill>
                  <a:schemeClr val="bg1"/>
                </a:solidFill>
                <a:cs typeface="Arial" pitchFamily="34" charset="0"/>
              </a:rPr>
              <a:t>peut être subdivisé en plusieurs couches en fonction de leur nature. </a:t>
            </a:r>
            <a:r>
              <a:rPr lang="fr-FR" sz="2200" b="1" dirty="0">
                <a:solidFill>
                  <a:srgbClr val="FFCCFF"/>
                </a:solidFill>
                <a:cs typeface="Arial" pitchFamily="34" charset="0"/>
              </a:rPr>
              <a:t>Le manteau supérieur </a:t>
            </a:r>
            <a:r>
              <a:rPr lang="fr-FR" sz="2200" b="1" dirty="0">
                <a:solidFill>
                  <a:schemeClr val="bg1"/>
                </a:solidFill>
                <a:cs typeface="Arial" pitchFamily="34" charset="0"/>
              </a:rPr>
              <a:t>est par exemple plus </a:t>
            </a:r>
            <a:r>
              <a:rPr lang="fr-FR" sz="2200" b="1" dirty="0">
                <a:solidFill>
                  <a:srgbClr val="FFCCFF"/>
                </a:solidFill>
                <a:cs typeface="Arial" pitchFamily="34" charset="0"/>
              </a:rPr>
              <a:t>ductile</a:t>
            </a:r>
            <a:r>
              <a:rPr lang="fr-FR" sz="2200" b="1" dirty="0">
                <a:solidFill>
                  <a:schemeClr val="bg1"/>
                </a:solidFill>
                <a:cs typeface="Arial" pitchFamily="34" charset="0"/>
              </a:rPr>
              <a:t> (souple) que </a:t>
            </a:r>
            <a:r>
              <a:rPr lang="fr-FR" sz="2200" b="1" dirty="0">
                <a:solidFill>
                  <a:srgbClr val="CC66FF"/>
                </a:solidFill>
                <a:cs typeface="Arial" pitchFamily="34" charset="0"/>
              </a:rPr>
              <a:t>l’inférieur</a:t>
            </a:r>
            <a:r>
              <a:rPr lang="fr-FR" sz="2200" b="1" dirty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en-US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video-a255a047-9e7f-4678-9513-4ac93eee8784-166466264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7322" y="3441576"/>
            <a:ext cx="5583943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5" y="5542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Desktop\slide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504056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2" y="-9448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66649"/>
            <a:ext cx="8496944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3. Le </a:t>
            </a:r>
            <a:r>
              <a:rPr lang="fr-FR" sz="2400" b="1" dirty="0">
                <a:solidFill>
                  <a:srgbClr val="FF0000"/>
                </a:solidFill>
              </a:rPr>
              <a:t>noyau </a:t>
            </a:r>
            <a:r>
              <a:rPr lang="fr-FR" sz="2400" b="1" dirty="0" smtClean="0">
                <a:solidFill>
                  <a:srgbClr val="FF0000"/>
                </a:solidFill>
              </a:rPr>
              <a:t>terrestre: 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constitue le  cœur de notre planète</a:t>
            </a:r>
            <a:r>
              <a:rPr lang="fr-F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puisqu’il se situe en son centre. Il débute sous </a:t>
            </a:r>
            <a:r>
              <a:rPr lang="fr-FR" sz="2400" b="1" dirty="0">
                <a:solidFill>
                  <a:srgbClr val="92D050"/>
                </a:solidFill>
              </a:rPr>
              <a:t>la  discontinuité de Gutenberg</a:t>
            </a:r>
            <a:r>
              <a:rPr lang="fr-F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fr-FR" sz="2400" b="1" dirty="0">
                <a:solidFill>
                  <a:srgbClr val="FFC000"/>
                </a:solidFill>
              </a:rPr>
              <a:t>à 2.885 km 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 </a:t>
            </a:r>
            <a:r>
              <a:rPr lang="fr-F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profondeur, 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et se divise en deux </a:t>
            </a:r>
            <a:r>
              <a:rPr lang="fr-F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parties: </a:t>
            </a:r>
            <a:r>
              <a:rPr lang="fr-FR" sz="2400" b="1" dirty="0">
                <a:solidFill>
                  <a:srgbClr val="FF0000"/>
                </a:solidFill>
              </a:rPr>
              <a:t>noyau interne 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et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noyau </a:t>
            </a:r>
            <a:r>
              <a:rPr lang="fr-FR" sz="2400" b="1" dirty="0" smtClean="0">
                <a:solidFill>
                  <a:srgbClr val="FF0000"/>
                </a:solidFill>
              </a:rPr>
              <a:t>externe.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C:\Users\LUNA\Desktop\_118808052_c0034193-earth_layers_artwork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5" y="-9448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55" y="188640"/>
            <a:ext cx="8755389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 smtClean="0">
                <a:solidFill>
                  <a:srgbClr val="FF0000"/>
                </a:solidFill>
              </a:rPr>
              <a:t>3.1. le </a:t>
            </a:r>
            <a:r>
              <a:rPr lang="fr-FR" sz="2200" b="1" dirty="0">
                <a:solidFill>
                  <a:srgbClr val="FF0000"/>
                </a:solidFill>
              </a:rPr>
              <a:t>noyau </a:t>
            </a:r>
            <a:r>
              <a:rPr lang="fr-FR" sz="2200" b="1" dirty="0" smtClean="0">
                <a:solidFill>
                  <a:srgbClr val="FF0000"/>
                </a:solidFill>
              </a:rPr>
              <a:t>externe: 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 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nature </a:t>
            </a:r>
            <a:r>
              <a:rPr lang="fr-FR" sz="2200" b="1" dirty="0" smtClean="0">
                <a:solidFill>
                  <a:srgbClr val="FFC000"/>
                </a:solidFill>
              </a:rPr>
              <a:t>liquide</a:t>
            </a:r>
            <a:r>
              <a:rPr lang="fr-FR" sz="2200" b="1" dirty="0">
                <a:solidFill>
                  <a:srgbClr val="FFC000"/>
                </a:solidFill>
              </a:rPr>
              <a:t>,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(densité de </a:t>
            </a:r>
            <a:r>
              <a:rPr lang="fr-FR" sz="2200" b="1" dirty="0">
                <a:solidFill>
                  <a:srgbClr val="FFC000"/>
                </a:solidFill>
              </a:rPr>
              <a:t>10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 se compose de </a:t>
            </a:r>
            <a:r>
              <a:rPr lang="fr-FR" sz="2200" b="1" dirty="0">
                <a:solidFill>
                  <a:srgbClr val="FFC000"/>
                </a:solidFill>
              </a:rPr>
              <a:t>80 à 85 % 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 </a:t>
            </a:r>
            <a:r>
              <a:rPr lang="fr-FR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fer (liquide)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le reste étant constitué d’éléments plus légers qui restent à déterminer en détail. </a:t>
            </a:r>
            <a:endParaRPr lang="fr-FR" sz="2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On 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estime cependant qu’il devrait au moins y avoir du </a:t>
            </a:r>
            <a:r>
              <a:rPr lang="fr-FR" sz="22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>
                <a:solidFill>
                  <a:srgbClr val="00FFFF"/>
                </a:solidFill>
              </a:rPr>
              <a:t>soufre</a:t>
            </a:r>
            <a:r>
              <a:rPr lang="fr-FR" sz="2200" b="1" u="sng" dirty="0">
                <a:solidFill>
                  <a:srgbClr val="00B050"/>
                </a:solidFill>
              </a:rPr>
              <a:t> 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et du </a:t>
            </a:r>
            <a:r>
              <a:rPr lang="fr-FR" sz="22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>
                <a:solidFill>
                  <a:srgbClr val="00FFFF"/>
                </a:solidFill>
              </a:rPr>
              <a:t>silicium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 plus de </a:t>
            </a:r>
            <a:r>
              <a:rPr lang="fr-FR" sz="2200" b="1" dirty="0">
                <a:solidFill>
                  <a:srgbClr val="FFC000"/>
                </a:solidFill>
              </a:rPr>
              <a:t>5 %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  </a:t>
            </a:r>
            <a:r>
              <a:rPr lang="fr-FR" sz="2200" b="1" dirty="0">
                <a:solidFill>
                  <a:srgbClr val="00FFFF"/>
                </a:solidFill>
              </a:rPr>
              <a:t>nickel 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(qui est, lui, plus dense que le fer). </a:t>
            </a:r>
            <a:endParaRPr lang="fr-FR" sz="2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 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matière en  fusion  y est en  mouvement  (il fait plus de </a:t>
            </a:r>
            <a:r>
              <a:rPr lang="fr-FR" sz="2200" b="1" dirty="0">
                <a:solidFill>
                  <a:srgbClr val="FF0000"/>
                </a:solidFill>
              </a:rPr>
              <a:t>4.000 °C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à cette profondeur). Elle génère ainsi, par effet  dynamo, le  champ magnétique terrestre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en-US" sz="2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C:\Users\LUNA\Desktop\structure-de-la-ter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5256584" cy="30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5" y="-9448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319" y="44624"/>
            <a:ext cx="8496943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 smtClean="0">
                <a:solidFill>
                  <a:srgbClr val="FF0000"/>
                </a:solidFill>
              </a:rPr>
              <a:t>3.2. le </a:t>
            </a:r>
            <a:r>
              <a:rPr lang="fr-FR" sz="2200" b="1" dirty="0">
                <a:solidFill>
                  <a:srgbClr val="FF0000"/>
                </a:solidFill>
              </a:rPr>
              <a:t>noyau interne </a:t>
            </a:r>
            <a:endParaRPr lang="fr-FR" sz="2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densité de </a:t>
            </a:r>
            <a:r>
              <a:rPr lang="fr-FR" sz="2200" b="1" dirty="0">
                <a:solidFill>
                  <a:srgbClr val="FFC000"/>
                </a:solidFill>
              </a:rPr>
              <a:t>13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 est  </a:t>
            </a:r>
            <a:r>
              <a:rPr lang="fr-FR" sz="2200" b="1" dirty="0">
                <a:solidFill>
                  <a:srgbClr val="FFC000"/>
                </a:solidFill>
              </a:rPr>
              <a:t>solide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Il se compose à </a:t>
            </a:r>
            <a:r>
              <a:rPr lang="fr-FR" sz="2200" b="1" dirty="0">
                <a:solidFill>
                  <a:srgbClr val="FFC000"/>
                </a:solidFill>
              </a:rPr>
              <a:t>80 % </a:t>
            </a:r>
            <a:r>
              <a:rPr lang="fr-FR" sz="2200" b="1">
                <a:solidFill>
                  <a:srgbClr val="FFC000"/>
                </a:solidFill>
              </a:rPr>
              <a:t>de </a:t>
            </a:r>
            <a:r>
              <a:rPr lang="fr-FR" sz="2200" b="1" smtClean="0">
                <a:solidFill>
                  <a:srgbClr val="FFC000"/>
                </a:solidFill>
              </a:rPr>
              <a:t>fer (solide) </a:t>
            </a:r>
            <a:r>
              <a:rPr lang="fr-FR" sz="2200" b="1" dirty="0">
                <a:solidFill>
                  <a:srgbClr val="FFC000"/>
                </a:solidFill>
              </a:rPr>
              <a:t>et à 20 % de nickel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En 2013, sa température a une nouvelle fois été estimée par des méthodes expérimentales. Elle devrait se situer entre </a:t>
            </a:r>
            <a:r>
              <a:rPr lang="fr-FR" sz="2200" b="1" dirty="0">
                <a:solidFill>
                  <a:srgbClr val="FF0000"/>
                </a:solidFill>
              </a:rPr>
              <a:t>3.800 °C et 5.500 °C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endParaRPr lang="fr-FR" sz="2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200" b="1" dirty="0" smtClean="0">
                <a:solidFill>
                  <a:srgbClr val="FF0000"/>
                </a:solidFill>
              </a:rPr>
              <a:t>La </a:t>
            </a:r>
            <a:r>
              <a:rPr lang="fr-FR" sz="2200" b="1" dirty="0">
                <a:solidFill>
                  <a:srgbClr val="FF0000"/>
                </a:solidFill>
              </a:rPr>
              <a:t>graine</a:t>
            </a:r>
            <a:r>
              <a:rPr lang="fr-FR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l’autre nom du  noyau interne, serait elle aussi en mouvement. Elle tournerait même, sous l’action du  champ magnétique  terrestre, plus vite que le reste de la planète. </a:t>
            </a:r>
            <a:endParaRPr lang="en-US" sz="2200" dirty="0"/>
          </a:p>
        </p:txBody>
      </p:sp>
      <p:pic>
        <p:nvPicPr>
          <p:cNvPr id="6" name="Picture 2" descr="C:\Users\LUNA\Desktop\structure-de-la-ter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5256584" cy="30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5" y="-9448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UNA\Desktop\structur_interne-ter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79827"/>
            <a:ext cx="6810375" cy="512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5" y="-9448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UNA\Desktop\StructureTerre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28" y="51762"/>
            <a:ext cx="5804698" cy="6749647"/>
          </a:xfrm>
          <a:prstGeom prst="rect">
            <a:avLst/>
          </a:prstGeom>
          <a:noFill/>
          <a:ln>
            <a:solidFill>
              <a:srgbClr val="CCE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89401"/>
            <a:ext cx="9433048" cy="7074785"/>
          </a:xfrm>
          <a:prstGeom prst="rect">
            <a:avLst/>
          </a:prstGeom>
        </p:spPr>
      </p:pic>
      <p:pic>
        <p:nvPicPr>
          <p:cNvPr id="5" name="Picture 2" descr="C:\Users\LUNA\Desktop\6670720lpw-6670764-article-nasa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7477192" cy="31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508" y="481896"/>
            <a:ext cx="8640960" cy="19389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FF00"/>
                </a:solidFill>
              </a:rPr>
              <a:t>On appelle </a:t>
            </a:r>
            <a:r>
              <a:rPr lang="fr-FR" sz="2400" b="1" dirty="0" smtClean="0">
                <a:solidFill>
                  <a:srgbClr val="FF0000"/>
                </a:solidFill>
              </a:rPr>
              <a:t>Système solaire</a:t>
            </a:r>
            <a:r>
              <a:rPr lang="fr-FR" sz="2400" b="1" dirty="0" smtClean="0">
                <a:solidFill>
                  <a:srgbClr val="FFFF00"/>
                </a:solidFill>
              </a:rPr>
              <a:t>, </a:t>
            </a:r>
            <a:r>
              <a:rPr lang="fr-FR" sz="2400" b="1" dirty="0">
                <a:solidFill>
                  <a:srgbClr val="FFFF00"/>
                </a:solidFill>
              </a:rPr>
              <a:t>l'ensemble des </a:t>
            </a:r>
            <a:r>
              <a:rPr lang="fr-FR" sz="2400" b="1" dirty="0" smtClean="0">
                <a:solidFill>
                  <a:srgbClr val="00FFFF"/>
                </a:solidFill>
              </a:rPr>
              <a:t>astres</a:t>
            </a:r>
            <a:r>
              <a:rPr lang="fr-FR" sz="2400" b="1" dirty="0">
                <a:solidFill>
                  <a:srgbClr val="FFFF00"/>
                </a:solidFill>
              </a:rPr>
              <a:t> soumis au </a:t>
            </a:r>
            <a:r>
              <a:rPr lang="fr-FR" sz="2400" b="1" dirty="0">
                <a:solidFill>
                  <a:srgbClr val="CCECFF"/>
                </a:solidFill>
              </a:rPr>
              <a:t>champ de </a:t>
            </a:r>
            <a:r>
              <a:rPr lang="fr-FR" sz="2400" b="1" dirty="0" smtClean="0">
                <a:solidFill>
                  <a:srgbClr val="CCECFF"/>
                </a:solidFill>
              </a:rPr>
              <a:t>gravitation</a:t>
            </a:r>
            <a:r>
              <a:rPr lang="fr-FR" sz="2400" b="1" dirty="0">
                <a:solidFill>
                  <a:srgbClr val="FFFF00"/>
                </a:solidFill>
              </a:rPr>
              <a:t> </a:t>
            </a:r>
            <a:r>
              <a:rPr lang="fr-FR" sz="2400" b="1" dirty="0" smtClean="0">
                <a:solidFill>
                  <a:srgbClr val="FFFF00"/>
                </a:solidFill>
              </a:rPr>
              <a:t>du soleil</a:t>
            </a:r>
            <a:r>
              <a:rPr lang="fr-FR" sz="2400" b="1" dirty="0">
                <a:solidFill>
                  <a:srgbClr val="FFFF00"/>
                </a:solidFill>
              </a:rPr>
              <a:t> </a:t>
            </a:r>
            <a:r>
              <a:rPr lang="fr-FR" sz="2400" b="1" dirty="0">
                <a:solidFill>
                  <a:schemeClr val="bg1"/>
                </a:solidFill>
              </a:rPr>
              <a:t>(notre </a:t>
            </a:r>
            <a:r>
              <a:rPr lang="fr-FR" sz="2400" b="1" dirty="0" smtClean="0">
                <a:solidFill>
                  <a:schemeClr val="bg1"/>
                </a:solidFill>
              </a:rPr>
              <a:t>étoile</a:t>
            </a:r>
            <a:r>
              <a:rPr lang="fr-FR" sz="2400" b="1" dirty="0">
                <a:solidFill>
                  <a:schemeClr val="bg1"/>
                </a:solidFill>
              </a:rPr>
              <a:t> à elle seule représente </a:t>
            </a:r>
            <a:r>
              <a:rPr lang="fr-FR" sz="2400" b="1" dirty="0">
                <a:solidFill>
                  <a:srgbClr val="FFFF00"/>
                </a:solidFill>
              </a:rPr>
              <a:t>99,8 % </a:t>
            </a:r>
            <a:r>
              <a:rPr lang="fr-FR" sz="2400" b="1" dirty="0">
                <a:solidFill>
                  <a:schemeClr val="bg1"/>
                </a:solidFill>
              </a:rPr>
              <a:t>de la </a:t>
            </a:r>
            <a:r>
              <a:rPr lang="fr-FR" sz="2400" b="1" dirty="0" smtClean="0">
                <a:solidFill>
                  <a:schemeClr val="bg1"/>
                </a:solidFill>
              </a:rPr>
              <a:t>masse totale </a:t>
            </a:r>
            <a:r>
              <a:rPr lang="fr-FR" sz="2400" b="1" dirty="0">
                <a:solidFill>
                  <a:schemeClr val="bg1"/>
                </a:solidFill>
              </a:rPr>
              <a:t>du Système </a:t>
            </a:r>
            <a:r>
              <a:rPr lang="fr-FR" sz="2400" b="1" dirty="0" smtClean="0">
                <a:solidFill>
                  <a:schemeClr val="bg1"/>
                </a:solidFill>
              </a:rPr>
              <a:t>solaire). </a:t>
            </a: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Le </a:t>
            </a:r>
            <a:r>
              <a:rPr lang="fr-FR" sz="2400" b="1" dirty="0">
                <a:solidFill>
                  <a:srgbClr val="FF0000"/>
                </a:solidFill>
              </a:rPr>
              <a:t>Système solaire </a:t>
            </a:r>
            <a:r>
              <a:rPr lang="fr-FR" sz="2400" b="1" dirty="0">
                <a:solidFill>
                  <a:srgbClr val="FFFF00"/>
                </a:solidFill>
              </a:rPr>
              <a:t>évolue dans l'un des bras de notre </a:t>
            </a:r>
            <a:r>
              <a:rPr lang="fr-FR" sz="2400" b="1" dirty="0" smtClean="0">
                <a:solidFill>
                  <a:srgbClr val="FFFF00"/>
                </a:solidFill>
              </a:rPr>
              <a:t>galaxie spirale, 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 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Voie lactée</a:t>
            </a:r>
            <a:r>
              <a:rPr lang="fr-FR" sz="2400" b="1" dirty="0" smtClean="0">
                <a:solidFill>
                  <a:srgbClr val="FFFF00"/>
                </a:solidFill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LUNA\Desktop\LfJEeDZi1dBE3V98-nXIoB4QiH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26" y="2335403"/>
            <a:ext cx="4534215" cy="45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-118556"/>
            <a:ext cx="2894382" cy="523220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 système solaire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40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342899"/>
            <a:ext cx="10058400" cy="7543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520" y="-135979"/>
            <a:ext cx="9217024" cy="169277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chemeClr val="bg2">
                    <a:lumMod val="90000"/>
                  </a:schemeClr>
                </a:solidFill>
              </a:rPr>
              <a:t>		</a:t>
            </a:r>
            <a:r>
              <a:rPr lang="fr-FR" sz="2400" b="1" dirty="0" smtClean="0">
                <a:solidFill>
                  <a:srgbClr val="CCFFFF"/>
                </a:solidFill>
              </a:rPr>
              <a:t>Un </a:t>
            </a:r>
            <a:r>
              <a:rPr lang="fr-FR" sz="2400" b="1" dirty="0">
                <a:solidFill>
                  <a:srgbClr val="CCFFFF"/>
                </a:solidFill>
              </a:rPr>
              <a:t>Système Solaire à 8 planètes </a:t>
            </a:r>
            <a:r>
              <a:rPr lang="fr-FR" sz="2400" b="1" dirty="0" smtClean="0">
                <a:solidFill>
                  <a:srgbClr val="CCFFFF"/>
                </a:solidFill>
              </a:rPr>
              <a:t>: </a:t>
            </a:r>
            <a:endParaRPr lang="fr-FR" sz="20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notre </a:t>
            </a:r>
            <a:r>
              <a:rPr lang="fr-FR" sz="2000" b="1" dirty="0">
                <a:solidFill>
                  <a:srgbClr val="FFFF00"/>
                </a:solidFill>
              </a:rPr>
              <a:t>Système Solaire compte officiellement </a:t>
            </a:r>
            <a:r>
              <a:rPr lang="fr-FR" sz="2000" b="1" dirty="0">
                <a:solidFill>
                  <a:srgbClr val="00FFFF"/>
                </a:solidFill>
              </a:rPr>
              <a:t>8 planètes</a:t>
            </a:r>
            <a:r>
              <a:rPr lang="fr-FR" sz="2000" b="1" dirty="0">
                <a:solidFill>
                  <a:srgbClr val="FFFF00"/>
                </a:solidFill>
              </a:rPr>
              <a:t>, déclassant </a:t>
            </a:r>
            <a:r>
              <a:rPr lang="fr-FR" sz="2000" b="1" dirty="0">
                <a:solidFill>
                  <a:srgbClr val="FF0000"/>
                </a:solidFill>
              </a:rPr>
              <a:t>Pluton</a:t>
            </a:r>
            <a:r>
              <a:rPr lang="fr-FR" sz="2000" b="1" dirty="0">
                <a:solidFill>
                  <a:srgbClr val="FFFF00"/>
                </a:solidFill>
              </a:rPr>
              <a:t> au rang de planète </a:t>
            </a:r>
            <a:r>
              <a:rPr lang="fr-FR" sz="2000" b="1" dirty="0" smtClean="0">
                <a:solidFill>
                  <a:srgbClr val="FFFF00"/>
                </a:solidFill>
              </a:rPr>
              <a:t>naine (2006). </a:t>
            </a:r>
          </a:p>
          <a:p>
            <a:pPr algn="just"/>
            <a:r>
              <a:rPr lang="fr-FR" sz="2000" b="1" dirty="0">
                <a:solidFill>
                  <a:srgbClr val="FF99FF"/>
                </a:solidFill>
              </a:rPr>
              <a:t>Mercure ;</a:t>
            </a:r>
            <a:r>
              <a:rPr lang="fr-FR" sz="2000" b="1" dirty="0">
                <a:solidFill>
                  <a:srgbClr val="FFC000"/>
                </a:solidFill>
              </a:rPr>
              <a:t> </a:t>
            </a:r>
            <a:r>
              <a:rPr lang="fr-FR" sz="2000" b="1" dirty="0">
                <a:solidFill>
                  <a:srgbClr val="FF99FF"/>
                </a:solidFill>
              </a:rPr>
              <a:t>Vénus ; la </a:t>
            </a:r>
            <a:r>
              <a:rPr lang="fr-FR" sz="2000" b="1" dirty="0" smtClean="0">
                <a:solidFill>
                  <a:srgbClr val="FF99FF"/>
                </a:solidFill>
              </a:rPr>
              <a:t>Terre (notre planète) </a:t>
            </a:r>
            <a:r>
              <a:rPr lang="fr-FR" sz="2000" b="1" dirty="0">
                <a:solidFill>
                  <a:srgbClr val="FF99FF"/>
                </a:solidFill>
              </a:rPr>
              <a:t>; Mars</a:t>
            </a:r>
            <a:r>
              <a:rPr lang="fr-FR" sz="2000" b="1" dirty="0">
                <a:solidFill>
                  <a:srgbClr val="FFC000"/>
                </a:solidFill>
              </a:rPr>
              <a:t> ; </a:t>
            </a:r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Jupiter</a:t>
            </a:r>
            <a:r>
              <a:rPr lang="fr-FR" sz="2000" b="1" dirty="0">
                <a:solidFill>
                  <a:srgbClr val="FFC000"/>
                </a:solidFill>
              </a:rPr>
              <a:t> </a:t>
            </a:r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fr-FR" sz="2000" b="1" dirty="0">
                <a:solidFill>
                  <a:schemeClr val="bg1">
                    <a:lumMod val="95000"/>
                  </a:schemeClr>
                </a:solidFill>
              </a:rPr>
              <a:t>la plus grosse planète</a:t>
            </a:r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); Saturne (</a:t>
            </a:r>
            <a:r>
              <a:rPr lang="fr-FR" sz="2000" b="1" dirty="0">
                <a:solidFill>
                  <a:schemeClr val="bg1">
                    <a:lumMod val="95000"/>
                  </a:schemeClr>
                </a:solidFill>
              </a:rPr>
              <a:t>réputée pour ses anneaux</a:t>
            </a:r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 ; Uranus </a:t>
            </a:r>
            <a:r>
              <a:rPr lang="fr-F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et </a:t>
            </a:r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Neptune. </a:t>
            </a:r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4653136"/>
            <a:ext cx="9055326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Les planètes telluriques (rocheuses):  </a:t>
            </a:r>
            <a:r>
              <a:rPr lang="fr-FR" sz="2000" b="1" dirty="0">
                <a:solidFill>
                  <a:srgbClr val="FFFF00"/>
                </a:solidFill>
              </a:rPr>
              <a:t>sont principalement composées de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roches </a:t>
            </a:r>
            <a:r>
              <a:rPr lang="fr-FR" sz="2000" b="1" dirty="0">
                <a:solidFill>
                  <a:srgbClr val="FFFF00"/>
                </a:solidFill>
              </a:rPr>
              <a:t>et de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métaux </a:t>
            </a:r>
            <a:r>
              <a:rPr lang="fr-FR" sz="2000" b="1" dirty="0">
                <a:solidFill>
                  <a:srgbClr val="FFFF00"/>
                </a:solidFill>
              </a:rPr>
              <a:t>et ont une 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densité relativement élevée</a:t>
            </a:r>
            <a:r>
              <a:rPr lang="fr-FR" sz="2000" b="1" dirty="0">
                <a:solidFill>
                  <a:srgbClr val="FFFF00"/>
                </a:solidFill>
              </a:rPr>
              <a:t>, une rotation 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lente</a:t>
            </a:r>
            <a:r>
              <a:rPr lang="fr-FR" sz="2000" b="1" dirty="0">
                <a:solidFill>
                  <a:srgbClr val="FFFF00"/>
                </a:solidFill>
              </a:rPr>
              <a:t>, une 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surface solide</a:t>
            </a:r>
            <a:r>
              <a:rPr lang="fr-FR" sz="2000" b="1" dirty="0">
                <a:solidFill>
                  <a:srgbClr val="FFFF00"/>
                </a:solidFill>
              </a:rPr>
              <a:t>, pas d'anneaux et 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peu </a:t>
            </a:r>
            <a:r>
              <a:rPr lang="fr-FR" sz="2000" b="1" dirty="0">
                <a:solidFill>
                  <a:srgbClr val="FFFF00"/>
                </a:solidFill>
              </a:rPr>
              <a:t>de 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satellites</a:t>
            </a:r>
            <a:r>
              <a:rPr lang="fr-FR" sz="2000" b="1" dirty="0">
                <a:solidFill>
                  <a:srgbClr val="FFFF00"/>
                </a:solidFill>
              </a:rPr>
              <a:t>. 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pPr algn="just"/>
            <a:endParaRPr lang="fr-FR" sz="2000" b="1" dirty="0">
              <a:solidFill>
                <a:srgbClr val="FFFF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b="1" dirty="0">
                <a:solidFill>
                  <a:srgbClr val="CCECFF"/>
                </a:solidFill>
              </a:rPr>
              <a:t>Les planètes gazeuses:</a:t>
            </a:r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 </a:t>
            </a:r>
            <a:r>
              <a:rPr lang="fr-FR" sz="2000" b="1" dirty="0">
                <a:solidFill>
                  <a:srgbClr val="FFFF00"/>
                </a:solidFill>
              </a:rPr>
              <a:t>sont principalement composées </a:t>
            </a:r>
            <a:r>
              <a:rPr lang="fr-FR" sz="2000" b="1" dirty="0">
                <a:solidFill>
                  <a:srgbClr val="CCECFF"/>
                </a:solidFill>
              </a:rPr>
              <a:t>d'hydrogène</a:t>
            </a:r>
            <a:r>
              <a:rPr lang="fr-FR" sz="2000" b="1" dirty="0">
                <a:solidFill>
                  <a:srgbClr val="FFFF00"/>
                </a:solidFill>
              </a:rPr>
              <a:t> et </a:t>
            </a:r>
            <a:r>
              <a:rPr lang="fr-FR" sz="2000" b="1" dirty="0">
                <a:solidFill>
                  <a:srgbClr val="CCECFF"/>
                </a:solidFill>
              </a:rPr>
              <a:t>d'hélium</a:t>
            </a:r>
            <a:r>
              <a:rPr lang="fr-FR" sz="2000" b="1" dirty="0">
                <a:solidFill>
                  <a:srgbClr val="FFFF00"/>
                </a:solidFill>
              </a:rPr>
              <a:t> et généralement ont une </a:t>
            </a:r>
            <a:r>
              <a:rPr lang="fr-FR" sz="2000" b="1" dirty="0">
                <a:solidFill>
                  <a:srgbClr val="CCECFF"/>
                </a:solidFill>
              </a:rPr>
              <a:t>faible densité</a:t>
            </a:r>
            <a:r>
              <a:rPr lang="fr-FR" sz="2000" b="1" dirty="0">
                <a:solidFill>
                  <a:srgbClr val="FFFF00"/>
                </a:solidFill>
              </a:rPr>
              <a:t>, </a:t>
            </a:r>
            <a:r>
              <a:rPr lang="fr-FR" sz="2000" b="1" dirty="0">
                <a:solidFill>
                  <a:srgbClr val="CCECFF"/>
                </a:solidFill>
              </a:rPr>
              <a:t>une rotation rapide</a:t>
            </a:r>
            <a:r>
              <a:rPr lang="fr-FR" sz="2000" b="1" dirty="0">
                <a:solidFill>
                  <a:srgbClr val="FFFF00"/>
                </a:solidFill>
              </a:rPr>
              <a:t>, des atmosphères </a:t>
            </a:r>
            <a:r>
              <a:rPr lang="fr-FR" sz="2000" b="1" dirty="0">
                <a:solidFill>
                  <a:srgbClr val="CCECFF"/>
                </a:solidFill>
              </a:rPr>
              <a:t>épaisses</a:t>
            </a:r>
            <a:r>
              <a:rPr lang="fr-FR" sz="2000" b="1" dirty="0">
                <a:solidFill>
                  <a:srgbClr val="FFFF00"/>
                </a:solidFill>
              </a:rPr>
              <a:t>, des anneaux et </a:t>
            </a:r>
            <a:r>
              <a:rPr lang="fr-FR" sz="2000" b="1" dirty="0">
                <a:solidFill>
                  <a:srgbClr val="CCECFF"/>
                </a:solidFill>
              </a:rPr>
              <a:t>beaucoup de satellites</a:t>
            </a:r>
            <a:r>
              <a:rPr lang="fr-FR" sz="2000" b="1" dirty="0">
                <a:solidFill>
                  <a:srgbClr val="FFFF00"/>
                </a:solidFill>
              </a:rPr>
              <a:t>. </a:t>
            </a:r>
            <a:endParaRPr lang="en-US" sz="2000" dirty="0"/>
          </a:p>
        </p:txBody>
      </p:sp>
      <p:pic>
        <p:nvPicPr>
          <p:cNvPr id="7" name="Picture 4" descr="C:\Users\Administrator\Desktop\les-planetes-du-systeme-sola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4" y="1700761"/>
            <a:ext cx="6828788" cy="28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315515"/>
            <a:ext cx="10058400" cy="7543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520" y="44624"/>
            <a:ext cx="9324528" cy="433965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000" b="1" dirty="0">
                <a:solidFill>
                  <a:srgbClr val="FFFF00"/>
                </a:solidFill>
              </a:rPr>
              <a:t>plus une planète est </a:t>
            </a:r>
            <a:r>
              <a:rPr lang="fr-FR" sz="2000" b="1" dirty="0">
                <a:solidFill>
                  <a:srgbClr val="FF5050"/>
                </a:solidFill>
              </a:rPr>
              <a:t>proche</a:t>
            </a:r>
            <a:r>
              <a:rPr lang="fr-FR" sz="2000" b="1" dirty="0">
                <a:solidFill>
                  <a:srgbClr val="FFFF00"/>
                </a:solidFill>
              </a:rPr>
              <a:t> du Soleil, plus sa </a:t>
            </a:r>
            <a:r>
              <a:rPr lang="fr-FR" sz="2000" b="1" dirty="0">
                <a:solidFill>
                  <a:srgbClr val="FF0000"/>
                </a:solidFill>
              </a:rPr>
              <a:t>période de révolution </a:t>
            </a:r>
            <a:r>
              <a:rPr lang="fr-FR" sz="2000" b="1" dirty="0">
                <a:solidFill>
                  <a:srgbClr val="FFFF00"/>
                </a:solidFill>
              </a:rPr>
              <a:t>sera </a:t>
            </a:r>
            <a:r>
              <a:rPr lang="fr-FR" sz="2000" b="1" dirty="0">
                <a:solidFill>
                  <a:srgbClr val="FF5050"/>
                </a:solidFill>
              </a:rPr>
              <a:t>courte</a:t>
            </a:r>
            <a:r>
              <a:rPr lang="fr-FR" sz="2000" b="1" dirty="0">
                <a:solidFill>
                  <a:srgbClr val="FFFF0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FFFF00"/>
                </a:solidFill>
              </a:rPr>
              <a:t>On désigne, par l'expression </a:t>
            </a:r>
            <a:r>
              <a:rPr lang="fr-FR" sz="2000" b="1" dirty="0">
                <a:solidFill>
                  <a:srgbClr val="FF0000"/>
                </a:solidFill>
              </a:rPr>
              <a:t>« période de révolution », </a:t>
            </a:r>
            <a:r>
              <a:rPr lang="fr-FR" sz="2000" b="1" dirty="0">
                <a:solidFill>
                  <a:srgbClr val="FFFF00"/>
                </a:solidFill>
              </a:rPr>
              <a:t>la </a:t>
            </a:r>
            <a:r>
              <a:rPr lang="fr-FR" sz="2000" b="1" dirty="0" smtClean="0">
                <a:solidFill>
                  <a:srgbClr val="00B050"/>
                </a:solidFill>
              </a:rPr>
              <a:t>durée</a:t>
            </a:r>
            <a:r>
              <a:rPr lang="fr-FR" sz="2000" b="1" dirty="0">
                <a:solidFill>
                  <a:srgbClr val="FFFF00"/>
                </a:solidFill>
              </a:rPr>
              <a:t> que met un </a:t>
            </a:r>
            <a:r>
              <a:rPr lang="fr-FR" sz="2000" b="1" dirty="0" smtClean="0">
                <a:solidFill>
                  <a:srgbClr val="00B050"/>
                </a:solidFill>
              </a:rPr>
              <a:t>astre</a:t>
            </a:r>
            <a:r>
              <a:rPr lang="fr-FR" sz="2000" b="1" dirty="0">
                <a:solidFill>
                  <a:srgbClr val="FFFF00"/>
                </a:solidFill>
              </a:rPr>
              <a:t> pour accomplir un </a:t>
            </a:r>
            <a:r>
              <a:rPr lang="fr-FR" sz="2000" b="1" dirty="0" smtClean="0">
                <a:solidFill>
                  <a:srgbClr val="00B050"/>
                </a:solidFill>
              </a:rPr>
              <a:t>tour complet</a:t>
            </a:r>
            <a:r>
              <a:rPr lang="fr-FR" sz="2000" b="1" dirty="0">
                <a:solidFill>
                  <a:srgbClr val="FFFF00"/>
                </a:solidFill>
              </a:rPr>
              <a:t> autour d'un autre astre</a:t>
            </a:r>
            <a:r>
              <a:rPr lang="fr-FR" sz="2000" b="1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FFFF00"/>
                </a:solidFill>
              </a:rPr>
              <a:t/>
            </a:r>
            <a:br>
              <a:rPr lang="fr-FR" sz="2400" b="1" dirty="0">
                <a:solidFill>
                  <a:srgbClr val="FFFF00"/>
                </a:solidFill>
              </a:rPr>
            </a:br>
            <a:r>
              <a:rPr lang="fr-FR" sz="2000" b="1" dirty="0">
                <a:solidFill>
                  <a:srgbClr val="FFFF00"/>
                </a:solidFill>
              </a:rPr>
              <a:t>Ainsi la </a:t>
            </a:r>
            <a:r>
              <a:rPr lang="fr-FR" sz="2000" b="1" dirty="0">
                <a:solidFill>
                  <a:srgbClr val="FF0000"/>
                </a:solidFill>
              </a:rPr>
              <a:t>période de révolution </a:t>
            </a:r>
            <a:r>
              <a:rPr lang="fr-FR" sz="2000" b="1" dirty="0">
                <a:solidFill>
                  <a:srgbClr val="FFFF00"/>
                </a:solidFill>
              </a:rPr>
              <a:t>de </a:t>
            </a:r>
            <a:r>
              <a:rPr lang="fr-FR" sz="2000" b="1" dirty="0">
                <a:solidFill>
                  <a:srgbClr val="CCFFFF"/>
                </a:solidFill>
              </a:rPr>
              <a:t>Mercure</a:t>
            </a:r>
            <a:r>
              <a:rPr lang="fr-FR" sz="2000" b="1" dirty="0">
                <a:solidFill>
                  <a:srgbClr val="FFFF00"/>
                </a:solidFill>
              </a:rPr>
              <a:t> (qui est la planète la plus proche du Soleil) est de </a:t>
            </a:r>
            <a:r>
              <a:rPr lang="fr-FR" sz="2000" b="1" dirty="0">
                <a:solidFill>
                  <a:srgbClr val="CCFFFF"/>
                </a:solidFill>
              </a:rPr>
              <a:t>87,5 </a:t>
            </a:r>
            <a:r>
              <a:rPr lang="fr-FR" sz="2000" b="1" dirty="0" smtClean="0">
                <a:solidFill>
                  <a:srgbClr val="CCFFFF"/>
                </a:solidFill>
              </a:rPr>
              <a:t>jours.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FF00"/>
                </a:solidFill>
              </a:rPr>
              <a:t>Celle </a:t>
            </a:r>
            <a:r>
              <a:rPr lang="fr-FR" sz="2000" b="1" dirty="0">
                <a:solidFill>
                  <a:srgbClr val="FFFF00"/>
                </a:solidFill>
              </a:rPr>
              <a:t>de la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Terre</a:t>
            </a:r>
            <a:r>
              <a:rPr lang="fr-FR" sz="2000" b="1" dirty="0">
                <a:solidFill>
                  <a:srgbClr val="FFFF00"/>
                </a:solidFill>
              </a:rPr>
              <a:t>, un peu plus éloignée, de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365 jours</a:t>
            </a:r>
            <a:r>
              <a:rPr lang="fr-FR" sz="2000" b="1" dirty="0">
                <a:solidFill>
                  <a:srgbClr val="FFFF00"/>
                </a:solidFill>
              </a:rPr>
              <a:t>. 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FFFF00"/>
                </a:solidFill>
              </a:rPr>
              <a:t>Celle </a:t>
            </a:r>
            <a:r>
              <a:rPr lang="fr-FR" sz="2000" b="1" dirty="0">
                <a:solidFill>
                  <a:srgbClr val="FFFF00"/>
                </a:solidFill>
              </a:rPr>
              <a:t>de </a:t>
            </a:r>
            <a:r>
              <a:rPr lang="fr-FR" sz="2000" b="1" dirty="0">
                <a:solidFill>
                  <a:srgbClr val="00FFFF"/>
                </a:solidFill>
              </a:rPr>
              <a:t>Neptune</a:t>
            </a:r>
            <a:r>
              <a:rPr lang="fr-FR" sz="2000" b="1" dirty="0">
                <a:solidFill>
                  <a:srgbClr val="FFFF00"/>
                </a:solidFill>
              </a:rPr>
              <a:t>, la planète la plus éloignée du Soleil est de </a:t>
            </a:r>
            <a:r>
              <a:rPr lang="fr-FR" sz="2000" b="1" dirty="0">
                <a:solidFill>
                  <a:srgbClr val="00FFFF"/>
                </a:solidFill>
              </a:rPr>
              <a:t>165 ans</a:t>
            </a:r>
            <a:r>
              <a:rPr lang="fr-FR" sz="2000" b="1" dirty="0">
                <a:solidFill>
                  <a:srgbClr val="FFFF00"/>
                </a:solidFill>
              </a:rPr>
              <a:t> ! Ainsi une </a:t>
            </a:r>
            <a:r>
              <a:rPr lang="fr-F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année</a:t>
            </a:r>
            <a:r>
              <a:rPr lang="fr-FR" sz="2000" b="1" dirty="0">
                <a:solidFill>
                  <a:srgbClr val="FFFF00"/>
                </a:solidFill>
              </a:rPr>
              <a:t> sur </a:t>
            </a:r>
            <a:r>
              <a:rPr lang="fr-F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Neptune</a:t>
            </a:r>
            <a:r>
              <a:rPr lang="fr-FR" sz="2000" b="1" dirty="0">
                <a:solidFill>
                  <a:srgbClr val="FFFF00"/>
                </a:solidFill>
              </a:rPr>
              <a:t> durerait </a:t>
            </a:r>
            <a:r>
              <a:rPr lang="fr-F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165 ans</a:t>
            </a:r>
            <a:r>
              <a:rPr lang="fr-FR" sz="2000" b="1" dirty="0" smtClean="0">
                <a:solidFill>
                  <a:srgbClr val="FFFF00"/>
                </a:solidFill>
              </a:rPr>
              <a:t>.</a:t>
            </a:r>
            <a:endParaRPr lang="en-US" sz="2400" dirty="0"/>
          </a:p>
        </p:txBody>
      </p:sp>
      <p:pic>
        <p:nvPicPr>
          <p:cNvPr id="3075" name="Picture 3" descr="C:\Users\LUNA\Desktop\Les_planètes_du_système_sola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26302"/>
            <a:ext cx="6552728" cy="26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1349556388_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139" y="-1127737"/>
            <a:ext cx="11131606" cy="83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091607"/>
            <a:ext cx="7793352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Le globe terrestre et </a:t>
            </a:r>
            <a:r>
              <a:rPr lang="en-US" sz="4400" b="1" dirty="0" err="1" smtClean="0">
                <a:solidFill>
                  <a:srgbClr val="FF0000"/>
                </a:solidFill>
              </a:rPr>
              <a:t>sa</a:t>
            </a:r>
            <a:r>
              <a:rPr lang="en-US" sz="4400" b="1" dirty="0" smtClean="0">
                <a:solidFill>
                  <a:srgbClr val="FF0000"/>
                </a:solidFill>
              </a:rPr>
              <a:t> structure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370" y="-342900"/>
            <a:ext cx="10037594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2060848"/>
            <a:ext cx="9036495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</a:rPr>
              <a:t>Généralement</a:t>
            </a:r>
            <a:r>
              <a:rPr lang="fr-FR" sz="2800" b="1" dirty="0" smtClean="0">
                <a:solidFill>
                  <a:srgbClr val="FF3300"/>
                </a:solidFill>
              </a:rPr>
              <a:t> </a:t>
            </a:r>
            <a:r>
              <a:rPr lang="fr-FR" sz="2800" b="1" dirty="0">
                <a:solidFill>
                  <a:srgbClr val="FF3300"/>
                </a:solidFill>
              </a:rPr>
              <a:t>les Sciences de la Terre et de l’Univers </a:t>
            </a:r>
            <a:r>
              <a:rPr lang="fr-F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regroupent les sciences dont l'objet est </a:t>
            </a:r>
            <a:r>
              <a:rPr lang="fr-FR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l'étude de </a:t>
            </a:r>
            <a:r>
              <a:rPr lang="fr-F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la Terre</a:t>
            </a:r>
            <a:r>
              <a:rPr lang="fr-FR" sz="2800" b="1" dirty="0">
                <a:solidFill>
                  <a:srgbClr val="FFFF00"/>
                </a:solidFill>
              </a:rPr>
              <a:t> </a:t>
            </a:r>
            <a:r>
              <a:rPr lang="fr-FR" sz="2800" b="1" dirty="0" smtClean="0">
                <a:solidFill>
                  <a:srgbClr val="FFFF00"/>
                </a:solidFill>
              </a:rPr>
              <a:t>(</a:t>
            </a:r>
            <a:r>
              <a:rPr lang="fr-FR" sz="2800" b="1" dirty="0">
                <a:solidFill>
                  <a:srgbClr val="CC9900"/>
                </a:solidFill>
              </a:rPr>
              <a:t>lithosphère</a:t>
            </a:r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rgbClr val="FFFF00"/>
                </a:solidFill>
              </a:rPr>
              <a:t>, </a:t>
            </a:r>
            <a:r>
              <a:rPr lang="fr-FR" sz="2800" b="1" dirty="0">
                <a:solidFill>
                  <a:srgbClr val="00B0F0"/>
                </a:solidFill>
              </a:rPr>
              <a:t>l’hydrosphère </a:t>
            </a:r>
            <a:r>
              <a:rPr lang="fr-FR" sz="2800" b="1" dirty="0" smtClean="0">
                <a:solidFill>
                  <a:srgbClr val="FFFF00"/>
                </a:solidFill>
              </a:rPr>
              <a:t>et </a:t>
            </a:r>
            <a:r>
              <a:rPr lang="fr-FR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l'atmosphère</a:t>
            </a:r>
            <a:r>
              <a:rPr lang="fr-FR" sz="2800" b="1" dirty="0" smtClean="0">
                <a:solidFill>
                  <a:srgbClr val="FFFF00"/>
                </a:solidFill>
              </a:rPr>
              <a:t>) </a:t>
            </a:r>
            <a:r>
              <a:rPr lang="fr-F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et de son environnement spatial; en tant </a:t>
            </a:r>
            <a:r>
              <a:rPr lang="fr-FR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que planète. </a:t>
            </a:r>
          </a:p>
        </p:txBody>
      </p:sp>
    </p:spTree>
    <p:extLst>
      <p:ext uri="{BB962C8B-B14F-4D97-AF65-F5344CB8AC3E}">
        <p14:creationId xmlns:p14="http://schemas.microsoft.com/office/powerpoint/2010/main" val="38083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1349556388_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3" y="-28674"/>
            <a:ext cx="9199675" cy="69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slide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8926"/>
            <a:ext cx="5796904" cy="33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114885"/>
            <a:ext cx="8820472" cy="31700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La lithosphère </a:t>
            </a:r>
            <a:r>
              <a:rPr lang="fr-FR" sz="2000" b="1" dirty="0">
                <a:solidFill>
                  <a:schemeClr val="bg1"/>
                </a:solidFill>
              </a:rPr>
              <a:t>est l’enveloppe solide de la Terre. Elle comprend tous les éléments du relief </a:t>
            </a:r>
            <a:r>
              <a:rPr lang="fr-FR" sz="2000" b="1" dirty="0">
                <a:solidFill>
                  <a:srgbClr val="FFFF00"/>
                </a:solidFill>
              </a:rPr>
              <a:t>: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montagnes, plaines, plateaux, volcans, etc</a:t>
            </a:r>
            <a:r>
              <a:rPr lang="fr-FR" sz="2000" b="1" dirty="0">
                <a:solidFill>
                  <a:srgbClr val="FFFF00"/>
                </a:solidFill>
              </a:rPr>
              <a:t>. 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pPr algn="just"/>
            <a:endParaRPr lang="fr-FR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b="1" dirty="0">
                <a:solidFill>
                  <a:srgbClr val="37CBFF"/>
                </a:solidFill>
              </a:rPr>
              <a:t>L'hydrosphère</a:t>
            </a:r>
            <a:r>
              <a:rPr lang="fr-FR" sz="2000" b="1" dirty="0">
                <a:solidFill>
                  <a:srgbClr val="00B0F0"/>
                </a:solidFill>
              </a:rPr>
              <a:t> </a:t>
            </a:r>
            <a:r>
              <a:rPr lang="fr-FR" sz="2000" b="1" dirty="0">
                <a:solidFill>
                  <a:schemeClr val="bg1"/>
                </a:solidFill>
              </a:rPr>
              <a:t>désigne les zones du globe terrestre occupées par de l'eau ou de la glace. Cette définition inclut donc </a:t>
            </a:r>
            <a:r>
              <a:rPr lang="fr-FR" sz="2000" b="1" dirty="0">
                <a:solidFill>
                  <a:srgbClr val="FFFF00"/>
                </a:solidFill>
              </a:rPr>
              <a:t>: </a:t>
            </a:r>
            <a:r>
              <a:rPr lang="fr-FR" sz="2000" b="1" dirty="0">
                <a:solidFill>
                  <a:srgbClr val="00B0F0"/>
                </a:solidFill>
              </a:rPr>
              <a:t>les océans, les mers, les cours d'eau, les lacs, les glaciers, les calottes polaires et les eaux souterraines</a:t>
            </a:r>
            <a:r>
              <a:rPr lang="fr-FR" sz="2000" b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endParaRPr lang="fr-FR" sz="2000" b="1" dirty="0">
              <a:solidFill>
                <a:srgbClr val="00B0F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b="1" dirty="0">
                <a:solidFill>
                  <a:srgbClr val="CC66FF"/>
                </a:solidFill>
              </a:rPr>
              <a:t>Atmosphère</a:t>
            </a:r>
            <a:r>
              <a:rPr lang="fr-FR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</a:t>
            </a:r>
            <a:r>
              <a:rPr lang="fr-FR" sz="2000" b="1" dirty="0">
                <a:solidFill>
                  <a:schemeClr val="bg1"/>
                </a:solidFill>
              </a:rPr>
              <a:t>Enveloppe gazeuse entourant une planète, en particulier la Terre. Partie de l'atmosphère terrestre la plus proche du sol, dans laquelle se déroulent les phénomènes météorologiques.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1349556388_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49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68193"/>
            <a:ext cx="8712968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sz="2200" b="1" dirty="0">
                <a:solidFill>
                  <a:srgbClr val="CC9900"/>
                </a:solidFill>
              </a:rPr>
              <a:t>La Terre</a:t>
            </a:r>
            <a:r>
              <a:rPr lang="fr-FR" sz="2200" b="1" dirty="0">
                <a:solidFill>
                  <a:schemeClr val="bg1"/>
                </a:solidFill>
              </a:rPr>
              <a:t> est une planète du système solaire, la </a:t>
            </a:r>
            <a:r>
              <a:rPr lang="fr-FR" sz="2200" b="1" dirty="0">
                <a:solidFill>
                  <a:srgbClr val="FF0000"/>
                </a:solidFill>
              </a:rPr>
              <a:t>troisième plus proche du soleil</a:t>
            </a:r>
            <a:r>
              <a:rPr lang="fr-FR" sz="2200" b="1" dirty="0">
                <a:solidFill>
                  <a:schemeClr val="bg1"/>
                </a:solidFill>
              </a:rPr>
              <a:t> et la </a:t>
            </a:r>
            <a:r>
              <a:rPr lang="fr-FR" sz="2200" b="1" dirty="0">
                <a:solidFill>
                  <a:srgbClr val="FFFF00"/>
                </a:solidFill>
              </a:rPr>
              <a:t>cinquième plus grande</a:t>
            </a:r>
            <a:r>
              <a:rPr lang="fr-FR" sz="2200" b="1" dirty="0">
                <a:solidFill>
                  <a:schemeClr val="bg1"/>
                </a:solidFill>
              </a:rPr>
              <a:t>, tant en taille qu'en masse, </a:t>
            </a:r>
            <a:r>
              <a:rPr lang="fr-FR" sz="2200" b="1" dirty="0" smtClean="0">
                <a:solidFill>
                  <a:schemeClr val="bg1"/>
                </a:solidFill>
              </a:rPr>
              <a:t>du</a:t>
            </a:r>
            <a:r>
              <a:rPr lang="fr-FR" sz="2200" b="1" dirty="0">
                <a:solidFill>
                  <a:schemeClr val="bg1"/>
                </a:solidFill>
              </a:rPr>
              <a:t>  système solaire</a:t>
            </a:r>
            <a:r>
              <a:rPr lang="fr-FR" sz="22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fr-FR" sz="2200" b="1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CC9900"/>
                </a:solidFill>
              </a:rPr>
              <a:t>Les </a:t>
            </a:r>
            <a:r>
              <a:rPr lang="fr-FR" sz="2200" b="1" dirty="0">
                <a:solidFill>
                  <a:srgbClr val="CC9900"/>
                </a:solidFill>
              </a:rPr>
              <a:t>huit planètes</a:t>
            </a:r>
            <a:r>
              <a:rPr lang="fr-FR" sz="2200" b="1" dirty="0">
                <a:solidFill>
                  <a:schemeClr val="bg1"/>
                </a:solidFill>
              </a:rPr>
              <a:t> du Système solaire de la plus grande à la </a:t>
            </a:r>
            <a:r>
              <a:rPr lang="fr-FR" sz="2200" b="1" dirty="0" smtClean="0">
                <a:solidFill>
                  <a:schemeClr val="bg1"/>
                </a:solidFill>
              </a:rPr>
              <a:t>plus petite</a:t>
            </a:r>
            <a:r>
              <a:rPr lang="fr-FR" sz="2200" b="1" dirty="0">
                <a:solidFill>
                  <a:schemeClr val="bg1"/>
                </a:solidFill>
              </a:rPr>
              <a:t> : </a:t>
            </a:r>
            <a:r>
              <a:rPr lang="fr-FR" sz="2200" b="1" dirty="0" smtClean="0">
                <a:solidFill>
                  <a:schemeClr val="bg1"/>
                </a:solidFill>
              </a:rPr>
              <a:t>   </a:t>
            </a:r>
            <a:r>
              <a:rPr lang="fr-FR" sz="2200" b="1" dirty="0">
                <a:solidFill>
                  <a:srgbClr val="00FFFF"/>
                </a:solidFill>
              </a:rPr>
              <a:t>Jupiter, Saturne, Uranus, Neptune, </a:t>
            </a:r>
            <a:r>
              <a:rPr lang="fr-FR" sz="2200" b="1" dirty="0" smtClean="0">
                <a:solidFill>
                  <a:srgbClr val="00FFFF"/>
                </a:solidFill>
              </a:rPr>
              <a:t>la</a:t>
            </a:r>
            <a:r>
              <a:rPr lang="fr-FR" sz="2200" b="1" dirty="0">
                <a:solidFill>
                  <a:srgbClr val="00FFFF"/>
                </a:solidFill>
              </a:rPr>
              <a:t> Terre, Vénus, Mars et Mercure </a:t>
            </a:r>
            <a:r>
              <a:rPr lang="fr-FR" sz="2200" b="1" dirty="0" smtClean="0">
                <a:solidFill>
                  <a:srgbClr val="00FFFF"/>
                </a:solidFill>
              </a:rPr>
              <a:t>.</a:t>
            </a:r>
          </a:p>
          <a:p>
            <a:pPr algn="just"/>
            <a:r>
              <a:rPr lang="fr-FR" sz="2200" b="1" dirty="0" smtClean="0">
                <a:solidFill>
                  <a:schemeClr val="bg1"/>
                </a:solidFill>
              </a:rPr>
              <a:t>La </a:t>
            </a:r>
            <a:r>
              <a:rPr lang="fr-FR" sz="2200" b="1" dirty="0">
                <a:solidFill>
                  <a:schemeClr val="bg1"/>
                </a:solidFill>
              </a:rPr>
              <a:t>Terre s'est formée il y a </a:t>
            </a:r>
            <a:r>
              <a:rPr lang="fr-FR" sz="2200" b="1" dirty="0" smtClean="0">
                <a:solidFill>
                  <a:srgbClr val="FFFF00"/>
                </a:solidFill>
              </a:rPr>
              <a:t>4,54 </a:t>
            </a:r>
            <a:r>
              <a:rPr lang="fr-FR" sz="2200" b="1" dirty="0">
                <a:solidFill>
                  <a:srgbClr val="FFFF00"/>
                </a:solidFill>
              </a:rPr>
              <a:t>milliards d'années</a:t>
            </a:r>
            <a:r>
              <a:rPr lang="fr-FR" sz="2200" b="1" dirty="0">
                <a:solidFill>
                  <a:schemeClr val="bg1"/>
                </a:solidFill>
              </a:rPr>
              <a:t> environ et la </a:t>
            </a:r>
            <a:r>
              <a:rPr lang="fr-FR" sz="2200" b="1" dirty="0" smtClean="0">
                <a:solidFill>
                  <a:schemeClr val="bg1"/>
                </a:solidFill>
              </a:rPr>
              <a:t>vie est apparue</a:t>
            </a:r>
            <a:r>
              <a:rPr lang="fr-FR" sz="2200" b="1" dirty="0">
                <a:solidFill>
                  <a:schemeClr val="bg1"/>
                </a:solidFill>
              </a:rPr>
              <a:t> moins </a:t>
            </a:r>
            <a:r>
              <a:rPr lang="fr-FR" sz="2200" b="1" dirty="0">
                <a:solidFill>
                  <a:srgbClr val="92D050"/>
                </a:solidFill>
              </a:rPr>
              <a:t>d'un milliard d'années </a:t>
            </a:r>
            <a:r>
              <a:rPr lang="fr-FR" sz="2200" b="1" dirty="0">
                <a:solidFill>
                  <a:schemeClr val="bg1"/>
                </a:solidFill>
              </a:rPr>
              <a:t>plus </a:t>
            </a:r>
            <a:r>
              <a:rPr lang="fr-FR" sz="2200" b="1" dirty="0" smtClean="0">
                <a:solidFill>
                  <a:schemeClr val="bg1"/>
                </a:solidFill>
              </a:rPr>
              <a:t>tard.</a:t>
            </a:r>
            <a:endParaRPr lang="en-US" sz="2200" dirty="0"/>
          </a:p>
        </p:txBody>
      </p:sp>
      <p:pic>
        <p:nvPicPr>
          <p:cNvPr id="4098" name="Picture 2" descr="C:\Users\LUNA\Desktop\1024px-Size_planets_compari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48" y="3356992"/>
            <a:ext cx="6050305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5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12981</TotalTime>
  <Words>362</Words>
  <Application>Microsoft Office PowerPoint</Application>
  <PresentationFormat>On-screen Show (4:3)</PresentationFormat>
  <Paragraphs>72</Paragraphs>
  <Slides>26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LUNA</cp:lastModifiedBy>
  <cp:revision>182</cp:revision>
  <dcterms:created xsi:type="dcterms:W3CDTF">2016-05-09T23:28:01Z</dcterms:created>
  <dcterms:modified xsi:type="dcterms:W3CDTF">2022-10-03T16:29:44Z</dcterms:modified>
</cp:coreProperties>
</file>